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lenik Agnieszka" initials="PA" lastIdx="1" clrIdx="0">
    <p:extLst>
      <p:ext uri="{19B8F6BF-5375-455C-9EA6-DF929625EA0E}">
        <p15:presenceInfo xmlns:p15="http://schemas.microsoft.com/office/powerpoint/2012/main" userId="S::Agnieszka.Palenik@mfipr.gov.pl::6a0c958d-6557-4bbd-8aa6-03360055b1e8" providerId="AD"/>
      </p:ext>
    </p:extLst>
  </p:cmAuthor>
  <p:cmAuthor id="2" name="Bogumiła Pieczychlebek" initials="BP" lastIdx="1" clrIdx="1">
    <p:extLst>
      <p:ext uri="{19B8F6BF-5375-455C-9EA6-DF929625EA0E}">
        <p15:presenceInfo xmlns:p15="http://schemas.microsoft.com/office/powerpoint/2012/main" userId="S::bogumila.pieczychlebek@pracownik.kpswjg.pl::b38d4245-e3eb-44b6-9fe5-d0b1a0046a2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00A15C55-8517-42AA-B614-E9B94910E393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6" autoAdjust="0"/>
    <p:restoredTop sz="93447" autoAdjust="0"/>
  </p:normalViewPr>
  <p:slideViewPr>
    <p:cSldViewPr showGuides="1">
      <p:cViewPr varScale="1">
        <p:scale>
          <a:sx n="53" d="100"/>
          <a:sy n="53" d="100"/>
        </p:scale>
        <p:origin x="1424" y="56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sv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12" Type="http://schemas.openxmlformats.org/officeDocument/2006/relationships/image" Target="../media/image34.svg"/><Relationship Id="rId2" Type="http://schemas.openxmlformats.org/officeDocument/2006/relationships/image" Target="../media/image24.svg"/><Relationship Id="rId1" Type="http://schemas.openxmlformats.org/officeDocument/2006/relationships/image" Target="../media/image23.png"/><Relationship Id="rId6" Type="http://schemas.openxmlformats.org/officeDocument/2006/relationships/image" Target="../media/image28.svg"/><Relationship Id="rId11" Type="http://schemas.openxmlformats.org/officeDocument/2006/relationships/image" Target="../media/image33.png"/><Relationship Id="rId5" Type="http://schemas.openxmlformats.org/officeDocument/2006/relationships/image" Target="../media/image27.png"/><Relationship Id="rId10" Type="http://schemas.openxmlformats.org/officeDocument/2006/relationships/image" Target="../media/image32.svg"/><Relationship Id="rId4" Type="http://schemas.openxmlformats.org/officeDocument/2006/relationships/image" Target="../media/image26.svg"/><Relationship Id="rId9" Type="http://schemas.openxmlformats.org/officeDocument/2006/relationships/image" Target="../media/image31.pn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sv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12" Type="http://schemas.openxmlformats.org/officeDocument/2006/relationships/image" Target="../media/image34.svg"/><Relationship Id="rId2" Type="http://schemas.openxmlformats.org/officeDocument/2006/relationships/image" Target="../media/image24.svg"/><Relationship Id="rId1" Type="http://schemas.openxmlformats.org/officeDocument/2006/relationships/image" Target="../media/image23.png"/><Relationship Id="rId6" Type="http://schemas.openxmlformats.org/officeDocument/2006/relationships/image" Target="../media/image28.svg"/><Relationship Id="rId11" Type="http://schemas.openxmlformats.org/officeDocument/2006/relationships/image" Target="../media/image33.png"/><Relationship Id="rId5" Type="http://schemas.openxmlformats.org/officeDocument/2006/relationships/image" Target="../media/image27.png"/><Relationship Id="rId10" Type="http://schemas.openxmlformats.org/officeDocument/2006/relationships/image" Target="../media/image32.svg"/><Relationship Id="rId4" Type="http://schemas.openxmlformats.org/officeDocument/2006/relationships/image" Target="../media/image26.svg"/><Relationship Id="rId9" Type="http://schemas.openxmlformats.org/officeDocument/2006/relationships/image" Target="../media/image3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8A29261-BD96-4E78-BFB3-3D7A75F49105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63512A8-FAEF-4C48-8971-5C73AD415184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GRI – Global Reporting Initiative: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Międzynarodowy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standard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raportowania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ESG.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Pozwala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kompleksowe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przedstawienie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wpływu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organizacji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środowisko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społeczeństwo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ład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korporacyjny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gm:t>
    </dgm:pt>
    <dgm:pt modelId="{94315C61-DC36-435D-95C7-C086B073F38D}" type="parTrans" cxnId="{01361FCC-24AA-431A-A405-79B2082DE1D0}">
      <dgm:prSet/>
      <dgm:spPr/>
      <dgm:t>
        <a:bodyPr/>
        <a:lstStyle/>
        <a:p>
          <a:endParaRPr lang="en-US"/>
        </a:p>
      </dgm:t>
    </dgm:pt>
    <dgm:pt modelId="{274DA3FB-C943-4261-9713-08D55998E10A}" type="sibTrans" cxnId="{01361FCC-24AA-431A-A405-79B2082DE1D0}">
      <dgm:prSet/>
      <dgm:spPr/>
      <dgm:t>
        <a:bodyPr/>
        <a:lstStyle/>
        <a:p>
          <a:endParaRPr lang="en-US"/>
        </a:p>
      </dgm:t>
    </dgm:pt>
    <dgm:pt modelId="{C716EAF5-4DBF-4AFD-9CC9-507756A9446C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TCFD – Task Force on Climate-related Financial Disclosures: Ramy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raportowania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ryzyk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szans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klimatycznych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wpływających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działalność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firmy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gm:t>
    </dgm:pt>
    <dgm:pt modelId="{A8FA8503-E85A-429F-B467-F70F2B3E442F}" type="parTrans" cxnId="{8335C457-B8CC-4FC8-A153-1A5AA86B971F}">
      <dgm:prSet/>
      <dgm:spPr/>
      <dgm:t>
        <a:bodyPr/>
        <a:lstStyle/>
        <a:p>
          <a:endParaRPr lang="en-US"/>
        </a:p>
      </dgm:t>
    </dgm:pt>
    <dgm:pt modelId="{82AE8D5B-CE99-4011-BD4F-F14622510221}" type="sibTrans" cxnId="{8335C457-B8CC-4FC8-A153-1A5AA86B971F}">
      <dgm:prSet/>
      <dgm:spPr/>
      <dgm:t>
        <a:bodyPr/>
        <a:lstStyle/>
        <a:p>
          <a:endParaRPr lang="en-US"/>
        </a:p>
      </dgm:t>
    </dgm:pt>
    <dgm:pt modelId="{07101A37-9F7F-4D2A-A88E-C486DEE507BA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SASB – Sustainability Accounting Standards Board: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Standardy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raportowania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dostosowane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do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konkretnych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branż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ułatwiające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porównywalność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danych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gm:t>
    </dgm:pt>
    <dgm:pt modelId="{984E01F5-2172-49FA-94FF-98AEE240DB9A}" type="parTrans" cxnId="{D4DC2A5C-782C-4308-A5B0-60B420870B01}">
      <dgm:prSet/>
      <dgm:spPr/>
      <dgm:t>
        <a:bodyPr/>
        <a:lstStyle/>
        <a:p>
          <a:endParaRPr lang="en-US"/>
        </a:p>
      </dgm:t>
    </dgm:pt>
    <dgm:pt modelId="{18EE8959-DD4B-40D5-94C4-6F051A7C9FF9}" type="sibTrans" cxnId="{D4DC2A5C-782C-4308-A5B0-60B420870B01}">
      <dgm:prSet/>
      <dgm:spPr/>
      <dgm:t>
        <a:bodyPr/>
        <a:lstStyle/>
        <a:p>
          <a:endParaRPr lang="en-US"/>
        </a:p>
      </dgm:t>
    </dgm:pt>
    <dgm:pt modelId="{B7D81F31-88FB-42F4-B4CC-C9AA829D4F77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DJSI – Dow Jones Sustainability Index: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Indeks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firm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ocenianych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pod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względem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ESG. Brany pod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uwagę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przez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inwestorów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odpowiedzialnych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społecznie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gm:t>
    </dgm:pt>
    <dgm:pt modelId="{30733016-06AD-4796-95FA-69EDFAA387B5}" type="parTrans" cxnId="{5B632AE4-9497-40FA-893A-806BE5F82A7C}">
      <dgm:prSet/>
      <dgm:spPr/>
      <dgm:t>
        <a:bodyPr/>
        <a:lstStyle/>
        <a:p>
          <a:endParaRPr lang="en-US"/>
        </a:p>
      </dgm:t>
    </dgm:pt>
    <dgm:pt modelId="{7F3E0D59-00B8-4B74-BE5C-B7E2D41CC365}" type="sibTrans" cxnId="{5B632AE4-9497-40FA-893A-806BE5F82A7C}">
      <dgm:prSet/>
      <dgm:spPr/>
      <dgm:t>
        <a:bodyPr/>
        <a:lstStyle/>
        <a:p>
          <a:endParaRPr lang="en-US"/>
        </a:p>
      </dgm:t>
    </dgm:pt>
    <dgm:pt modelId="{505B6BB8-3FD5-4B13-8976-5AE4C5496023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FTSE4Good: Seria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indeksów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ESG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opracowana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przez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FTSE Russell.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Uwzględnia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firmy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spełniające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kryteria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etyczne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społeczne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środowiskowe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gm:t>
    </dgm:pt>
    <dgm:pt modelId="{73202DF3-CE62-493C-BB75-1E614D57EC14}" type="parTrans" cxnId="{9B1DD25B-C0BA-4D65-A81C-7BAED9E8E9E5}">
      <dgm:prSet/>
      <dgm:spPr/>
      <dgm:t>
        <a:bodyPr/>
        <a:lstStyle/>
        <a:p>
          <a:endParaRPr lang="en-US"/>
        </a:p>
      </dgm:t>
    </dgm:pt>
    <dgm:pt modelId="{F1539C96-16B7-4BEE-9C27-98EB442977B4}" type="sibTrans" cxnId="{9B1DD25B-C0BA-4D65-A81C-7BAED9E8E9E5}">
      <dgm:prSet/>
      <dgm:spPr/>
      <dgm:t>
        <a:bodyPr/>
        <a:lstStyle/>
        <a:p>
          <a:endParaRPr lang="en-US"/>
        </a:p>
      </dgm:t>
    </dgm:pt>
    <dgm:pt modelId="{3D3A6237-F3EC-42EC-A71B-363D20D7EB95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Corporate Knights’ Global 100: Ranking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najbardziej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zrównoważonych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firm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świecie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podstawie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wielu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wskaźników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ESG.</a:t>
          </a:r>
        </a:p>
      </dgm:t>
    </dgm:pt>
    <dgm:pt modelId="{CEB496D8-C976-402B-87D8-A93584E565EA}" type="parTrans" cxnId="{1DD22568-9CB5-481E-A761-64130A4E930A}">
      <dgm:prSet/>
      <dgm:spPr/>
      <dgm:t>
        <a:bodyPr/>
        <a:lstStyle/>
        <a:p>
          <a:endParaRPr lang="en-US"/>
        </a:p>
      </dgm:t>
    </dgm:pt>
    <dgm:pt modelId="{6C7469AE-C2AF-4632-B84C-E88C792D178A}" type="sibTrans" cxnId="{1DD22568-9CB5-481E-A761-64130A4E930A}">
      <dgm:prSet/>
      <dgm:spPr/>
      <dgm:t>
        <a:bodyPr/>
        <a:lstStyle/>
        <a:p>
          <a:endParaRPr lang="en-US"/>
        </a:p>
      </dgm:t>
    </dgm:pt>
    <dgm:pt modelId="{CC89B935-CA02-406B-8BE3-52330FCAC1CD}" type="pres">
      <dgm:prSet presAssocID="{F8A29261-BD96-4E78-BFB3-3D7A75F49105}" presName="root" presStyleCnt="0">
        <dgm:presLayoutVars>
          <dgm:dir/>
          <dgm:resizeHandles val="exact"/>
        </dgm:presLayoutVars>
      </dgm:prSet>
      <dgm:spPr/>
    </dgm:pt>
    <dgm:pt modelId="{700AD8AB-01A5-44AD-92C6-DBBE97148274}" type="pres">
      <dgm:prSet presAssocID="{B63512A8-FAEF-4C48-8971-5C73AD415184}" presName="compNode" presStyleCnt="0"/>
      <dgm:spPr/>
    </dgm:pt>
    <dgm:pt modelId="{0AAA320A-A5C9-4B58-892A-3053BAFF48AE}" type="pres">
      <dgm:prSet presAssocID="{B63512A8-FAEF-4C48-8971-5C73AD415184}" presName="bgRect" presStyleLbl="bgShp" presStyleIdx="0" presStyleCnt="6"/>
      <dgm:spPr/>
    </dgm:pt>
    <dgm:pt modelId="{E536526B-7895-4C8A-8475-77181F856EBF}" type="pres">
      <dgm:prSet presAssocID="{B63512A8-FAEF-4C48-8971-5C73AD415184}" presName="iconRect" presStyleLbl="node1" presStyleIdx="0" presStyleCnt="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resentation with Org Chart"/>
        </a:ext>
      </dgm:extLst>
    </dgm:pt>
    <dgm:pt modelId="{18DD3E54-3CB6-4ADA-8801-1C6B5F33DE21}" type="pres">
      <dgm:prSet presAssocID="{B63512A8-FAEF-4C48-8971-5C73AD415184}" presName="spaceRect" presStyleCnt="0"/>
      <dgm:spPr/>
    </dgm:pt>
    <dgm:pt modelId="{4F639DB6-8C12-47A4-B774-3ACDD0FD6E13}" type="pres">
      <dgm:prSet presAssocID="{B63512A8-FAEF-4C48-8971-5C73AD415184}" presName="parTx" presStyleLbl="revTx" presStyleIdx="0" presStyleCnt="6">
        <dgm:presLayoutVars>
          <dgm:chMax val="0"/>
          <dgm:chPref val="0"/>
        </dgm:presLayoutVars>
      </dgm:prSet>
      <dgm:spPr/>
    </dgm:pt>
    <dgm:pt modelId="{48A58C92-F199-494F-88AF-C16FCAE8FE7F}" type="pres">
      <dgm:prSet presAssocID="{274DA3FB-C943-4261-9713-08D55998E10A}" presName="sibTrans" presStyleCnt="0"/>
      <dgm:spPr/>
    </dgm:pt>
    <dgm:pt modelId="{C55696A1-51E1-4571-8BCA-A0FF28D6B0CF}" type="pres">
      <dgm:prSet presAssocID="{C716EAF5-4DBF-4AFD-9CC9-507756A9446C}" presName="compNode" presStyleCnt="0"/>
      <dgm:spPr/>
    </dgm:pt>
    <dgm:pt modelId="{FDB721C4-522B-4A6C-8069-4FC6A1AA243F}" type="pres">
      <dgm:prSet presAssocID="{C716EAF5-4DBF-4AFD-9CC9-507756A9446C}" presName="bgRect" presStyleLbl="bgShp" presStyleIdx="1" presStyleCnt="6"/>
      <dgm:spPr/>
    </dgm:pt>
    <dgm:pt modelId="{DEE401D2-E2CC-46FC-B5A7-81440C47296C}" type="pres">
      <dgm:prSet presAssocID="{C716EAF5-4DBF-4AFD-9CC9-507756A9446C}" presName="iconRect" presStyleLbl="node1" presStyleIdx="1" presStyleCnt="6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Rainy scene"/>
        </a:ext>
      </dgm:extLst>
    </dgm:pt>
    <dgm:pt modelId="{E1C7BB45-10E2-4C2D-920D-C7711C0BCE3D}" type="pres">
      <dgm:prSet presAssocID="{C716EAF5-4DBF-4AFD-9CC9-507756A9446C}" presName="spaceRect" presStyleCnt="0"/>
      <dgm:spPr/>
    </dgm:pt>
    <dgm:pt modelId="{77188FD4-4C0E-43B1-BA10-3538BAD7BDB7}" type="pres">
      <dgm:prSet presAssocID="{C716EAF5-4DBF-4AFD-9CC9-507756A9446C}" presName="parTx" presStyleLbl="revTx" presStyleIdx="1" presStyleCnt="6">
        <dgm:presLayoutVars>
          <dgm:chMax val="0"/>
          <dgm:chPref val="0"/>
        </dgm:presLayoutVars>
      </dgm:prSet>
      <dgm:spPr/>
    </dgm:pt>
    <dgm:pt modelId="{CCC865EB-C70D-4776-93E8-BC3E1A493532}" type="pres">
      <dgm:prSet presAssocID="{82AE8D5B-CE99-4011-BD4F-F14622510221}" presName="sibTrans" presStyleCnt="0"/>
      <dgm:spPr/>
    </dgm:pt>
    <dgm:pt modelId="{23C00516-D34D-48A7-B958-1F4C06E19D71}" type="pres">
      <dgm:prSet presAssocID="{07101A37-9F7F-4D2A-A88E-C486DEE507BA}" presName="compNode" presStyleCnt="0"/>
      <dgm:spPr/>
    </dgm:pt>
    <dgm:pt modelId="{77E92B4D-310E-4197-A609-763B2C9DD916}" type="pres">
      <dgm:prSet presAssocID="{07101A37-9F7F-4D2A-A88E-C486DEE507BA}" presName="bgRect" presStyleLbl="bgShp" presStyleIdx="2" presStyleCnt="6"/>
      <dgm:spPr/>
    </dgm:pt>
    <dgm:pt modelId="{9AD23A13-067B-4EF3-872F-A395255505E8}" type="pres">
      <dgm:prSet presAssocID="{07101A37-9F7F-4D2A-A88E-C486DEE507BA}" presName="iconRect" presStyleLbl="node1" presStyleIdx="2" presStyleCnt="6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Tanabata Tree"/>
        </a:ext>
      </dgm:extLst>
    </dgm:pt>
    <dgm:pt modelId="{A83ACD39-2878-4F87-AEF6-C8B6B6D05349}" type="pres">
      <dgm:prSet presAssocID="{07101A37-9F7F-4D2A-A88E-C486DEE507BA}" presName="spaceRect" presStyleCnt="0"/>
      <dgm:spPr/>
    </dgm:pt>
    <dgm:pt modelId="{F0FD16A0-26F1-41D8-A6BB-3B82D71F1692}" type="pres">
      <dgm:prSet presAssocID="{07101A37-9F7F-4D2A-A88E-C486DEE507BA}" presName="parTx" presStyleLbl="revTx" presStyleIdx="2" presStyleCnt="6">
        <dgm:presLayoutVars>
          <dgm:chMax val="0"/>
          <dgm:chPref val="0"/>
        </dgm:presLayoutVars>
      </dgm:prSet>
      <dgm:spPr/>
    </dgm:pt>
    <dgm:pt modelId="{35304FC6-6EA5-4E68-8FC3-0E0A5862C622}" type="pres">
      <dgm:prSet presAssocID="{18EE8959-DD4B-40D5-94C4-6F051A7C9FF9}" presName="sibTrans" presStyleCnt="0"/>
      <dgm:spPr/>
    </dgm:pt>
    <dgm:pt modelId="{967F5F3F-BB66-4EAA-A163-43831D0E429D}" type="pres">
      <dgm:prSet presAssocID="{B7D81F31-88FB-42F4-B4CC-C9AA829D4F77}" presName="compNode" presStyleCnt="0"/>
      <dgm:spPr/>
    </dgm:pt>
    <dgm:pt modelId="{E56477EC-C1A5-44FB-8220-9E2F7CE8C978}" type="pres">
      <dgm:prSet presAssocID="{B7D81F31-88FB-42F4-B4CC-C9AA829D4F77}" presName="bgRect" presStyleLbl="bgShp" presStyleIdx="3" presStyleCnt="6"/>
      <dgm:spPr/>
    </dgm:pt>
    <dgm:pt modelId="{42CCA759-0DEC-4B21-A46D-A801B4915B67}" type="pres">
      <dgm:prSet presAssocID="{B7D81F31-88FB-42F4-B4CC-C9AA829D4F77}" presName="iconRect" presStyleLbl="node1" presStyleIdx="3" presStyleCnt="6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Juan"/>
        </a:ext>
      </dgm:extLst>
    </dgm:pt>
    <dgm:pt modelId="{930F8B79-69F8-40CC-88AF-D2EF743CC35C}" type="pres">
      <dgm:prSet presAssocID="{B7D81F31-88FB-42F4-B4CC-C9AA829D4F77}" presName="spaceRect" presStyleCnt="0"/>
      <dgm:spPr/>
    </dgm:pt>
    <dgm:pt modelId="{E167FE88-3095-437C-AB29-5BD9B8B93AE4}" type="pres">
      <dgm:prSet presAssocID="{B7D81F31-88FB-42F4-B4CC-C9AA829D4F77}" presName="parTx" presStyleLbl="revTx" presStyleIdx="3" presStyleCnt="6">
        <dgm:presLayoutVars>
          <dgm:chMax val="0"/>
          <dgm:chPref val="0"/>
        </dgm:presLayoutVars>
      </dgm:prSet>
      <dgm:spPr/>
    </dgm:pt>
    <dgm:pt modelId="{EE35F549-DD77-466F-940E-73179A31A8DD}" type="pres">
      <dgm:prSet presAssocID="{7F3E0D59-00B8-4B74-BE5C-B7E2D41CC365}" presName="sibTrans" presStyleCnt="0"/>
      <dgm:spPr/>
    </dgm:pt>
    <dgm:pt modelId="{5329404B-4F5D-46F1-AF5C-A005CC5B252C}" type="pres">
      <dgm:prSet presAssocID="{505B6BB8-3FD5-4B13-8976-5AE4C5496023}" presName="compNode" presStyleCnt="0"/>
      <dgm:spPr/>
    </dgm:pt>
    <dgm:pt modelId="{FA604AFA-274C-493D-AE38-3FEBB53584F0}" type="pres">
      <dgm:prSet presAssocID="{505B6BB8-3FD5-4B13-8976-5AE4C5496023}" presName="bgRect" presStyleLbl="bgShp" presStyleIdx="4" presStyleCnt="6"/>
      <dgm:spPr/>
    </dgm:pt>
    <dgm:pt modelId="{A1B76BDD-AF93-4635-8FAD-59BF04EF3AB6}" type="pres">
      <dgm:prSet presAssocID="{505B6BB8-3FD5-4B13-8976-5AE4C5496023}" presName="iconRect" presStyleLbl="node1" presStyleIdx="4" presStyleCnt="6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Spotkanie"/>
        </a:ext>
      </dgm:extLst>
    </dgm:pt>
    <dgm:pt modelId="{78E385B5-F2E1-4799-8C21-6D31A1277074}" type="pres">
      <dgm:prSet presAssocID="{505B6BB8-3FD5-4B13-8976-5AE4C5496023}" presName="spaceRect" presStyleCnt="0"/>
      <dgm:spPr/>
    </dgm:pt>
    <dgm:pt modelId="{303BC959-5F00-4DD2-BF96-80D340CBDD57}" type="pres">
      <dgm:prSet presAssocID="{505B6BB8-3FD5-4B13-8976-5AE4C5496023}" presName="parTx" presStyleLbl="revTx" presStyleIdx="4" presStyleCnt="6">
        <dgm:presLayoutVars>
          <dgm:chMax val="0"/>
          <dgm:chPref val="0"/>
        </dgm:presLayoutVars>
      </dgm:prSet>
      <dgm:spPr/>
    </dgm:pt>
    <dgm:pt modelId="{1AB9E915-0F38-4EBC-A1C3-6002C7CD0597}" type="pres">
      <dgm:prSet presAssocID="{F1539C96-16B7-4BEE-9C27-98EB442977B4}" presName="sibTrans" presStyleCnt="0"/>
      <dgm:spPr/>
    </dgm:pt>
    <dgm:pt modelId="{7ED7CEEE-C5C2-4EE3-A363-5A3132B8C38F}" type="pres">
      <dgm:prSet presAssocID="{3D3A6237-F3EC-42EC-A71B-363D20D7EB95}" presName="compNode" presStyleCnt="0"/>
      <dgm:spPr/>
    </dgm:pt>
    <dgm:pt modelId="{1D01BFFA-7B7C-44B0-9A34-6B2EF209EFA2}" type="pres">
      <dgm:prSet presAssocID="{3D3A6237-F3EC-42EC-A71B-363D20D7EB95}" presName="bgRect" presStyleLbl="bgShp" presStyleIdx="5" presStyleCnt="6"/>
      <dgm:spPr/>
    </dgm:pt>
    <dgm:pt modelId="{FB765F9D-A0B4-42D5-9AB6-A6D88C12EA29}" type="pres">
      <dgm:prSet presAssocID="{3D3A6237-F3EC-42EC-A71B-363D20D7EB95}" presName="iconRect" presStyleLbl="node1" presStyleIdx="5" presStyleCnt="6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Korona"/>
        </a:ext>
      </dgm:extLst>
    </dgm:pt>
    <dgm:pt modelId="{9144A114-BE7C-4613-A4C9-9E8A8D4DC838}" type="pres">
      <dgm:prSet presAssocID="{3D3A6237-F3EC-42EC-A71B-363D20D7EB95}" presName="spaceRect" presStyleCnt="0"/>
      <dgm:spPr/>
    </dgm:pt>
    <dgm:pt modelId="{7F29A3C4-37B5-41BD-BB0C-DA40567D1B2C}" type="pres">
      <dgm:prSet presAssocID="{3D3A6237-F3EC-42EC-A71B-363D20D7EB95}" presName="parTx" presStyleLbl="revTx" presStyleIdx="5" presStyleCnt="6">
        <dgm:presLayoutVars>
          <dgm:chMax val="0"/>
          <dgm:chPref val="0"/>
        </dgm:presLayoutVars>
      </dgm:prSet>
      <dgm:spPr/>
    </dgm:pt>
  </dgm:ptLst>
  <dgm:cxnLst>
    <dgm:cxn modelId="{8FB3F724-4126-48C6-BC76-02088E776391}" type="presOf" srcId="{B63512A8-FAEF-4C48-8971-5C73AD415184}" destId="{4F639DB6-8C12-47A4-B774-3ACDD0FD6E13}" srcOrd="0" destOrd="0" presId="urn:microsoft.com/office/officeart/2018/2/layout/IconVerticalSolidList"/>
    <dgm:cxn modelId="{FE88F92B-E8FB-451E-BF9F-458727AE1642}" type="presOf" srcId="{3D3A6237-F3EC-42EC-A71B-363D20D7EB95}" destId="{7F29A3C4-37B5-41BD-BB0C-DA40567D1B2C}" srcOrd="0" destOrd="0" presId="urn:microsoft.com/office/officeart/2018/2/layout/IconVerticalSolidList"/>
    <dgm:cxn modelId="{9B1DD25B-C0BA-4D65-A81C-7BAED9E8E9E5}" srcId="{F8A29261-BD96-4E78-BFB3-3D7A75F49105}" destId="{505B6BB8-3FD5-4B13-8976-5AE4C5496023}" srcOrd="4" destOrd="0" parTransId="{73202DF3-CE62-493C-BB75-1E614D57EC14}" sibTransId="{F1539C96-16B7-4BEE-9C27-98EB442977B4}"/>
    <dgm:cxn modelId="{D4DC2A5C-782C-4308-A5B0-60B420870B01}" srcId="{F8A29261-BD96-4E78-BFB3-3D7A75F49105}" destId="{07101A37-9F7F-4D2A-A88E-C486DEE507BA}" srcOrd="2" destOrd="0" parTransId="{984E01F5-2172-49FA-94FF-98AEE240DB9A}" sibTransId="{18EE8959-DD4B-40D5-94C4-6F051A7C9FF9}"/>
    <dgm:cxn modelId="{B52E0C5D-C865-4CD9-A1EE-ED1275FE34F3}" type="presOf" srcId="{505B6BB8-3FD5-4B13-8976-5AE4C5496023}" destId="{303BC959-5F00-4DD2-BF96-80D340CBDD57}" srcOrd="0" destOrd="0" presId="urn:microsoft.com/office/officeart/2018/2/layout/IconVerticalSolidList"/>
    <dgm:cxn modelId="{4634B066-78B4-42CF-8EFC-8EA1A14933BC}" type="presOf" srcId="{C716EAF5-4DBF-4AFD-9CC9-507756A9446C}" destId="{77188FD4-4C0E-43B1-BA10-3538BAD7BDB7}" srcOrd="0" destOrd="0" presId="urn:microsoft.com/office/officeart/2018/2/layout/IconVerticalSolidList"/>
    <dgm:cxn modelId="{1DD22568-9CB5-481E-A761-64130A4E930A}" srcId="{F8A29261-BD96-4E78-BFB3-3D7A75F49105}" destId="{3D3A6237-F3EC-42EC-A71B-363D20D7EB95}" srcOrd="5" destOrd="0" parTransId="{CEB496D8-C976-402B-87D8-A93584E565EA}" sibTransId="{6C7469AE-C2AF-4632-B84C-E88C792D178A}"/>
    <dgm:cxn modelId="{3AA5514E-8852-4633-9C56-8FC1F88FD0FA}" type="presOf" srcId="{B7D81F31-88FB-42F4-B4CC-C9AA829D4F77}" destId="{E167FE88-3095-437C-AB29-5BD9B8B93AE4}" srcOrd="0" destOrd="0" presId="urn:microsoft.com/office/officeart/2018/2/layout/IconVerticalSolidList"/>
    <dgm:cxn modelId="{6013C956-7B78-48FC-AAE9-B3FDA9002AFC}" type="presOf" srcId="{F8A29261-BD96-4E78-BFB3-3D7A75F49105}" destId="{CC89B935-CA02-406B-8BE3-52330FCAC1CD}" srcOrd="0" destOrd="0" presId="urn:microsoft.com/office/officeart/2018/2/layout/IconVerticalSolidList"/>
    <dgm:cxn modelId="{8335C457-B8CC-4FC8-A153-1A5AA86B971F}" srcId="{F8A29261-BD96-4E78-BFB3-3D7A75F49105}" destId="{C716EAF5-4DBF-4AFD-9CC9-507756A9446C}" srcOrd="1" destOrd="0" parTransId="{A8FA8503-E85A-429F-B467-F70F2B3E442F}" sibTransId="{82AE8D5B-CE99-4011-BD4F-F14622510221}"/>
    <dgm:cxn modelId="{3AD9D686-B713-4B64-9846-F8EDE88C344E}" type="presOf" srcId="{07101A37-9F7F-4D2A-A88E-C486DEE507BA}" destId="{F0FD16A0-26F1-41D8-A6BB-3B82D71F1692}" srcOrd="0" destOrd="0" presId="urn:microsoft.com/office/officeart/2018/2/layout/IconVerticalSolidList"/>
    <dgm:cxn modelId="{01361FCC-24AA-431A-A405-79B2082DE1D0}" srcId="{F8A29261-BD96-4E78-BFB3-3D7A75F49105}" destId="{B63512A8-FAEF-4C48-8971-5C73AD415184}" srcOrd="0" destOrd="0" parTransId="{94315C61-DC36-435D-95C7-C086B073F38D}" sibTransId="{274DA3FB-C943-4261-9713-08D55998E10A}"/>
    <dgm:cxn modelId="{5B632AE4-9497-40FA-893A-806BE5F82A7C}" srcId="{F8A29261-BD96-4E78-BFB3-3D7A75F49105}" destId="{B7D81F31-88FB-42F4-B4CC-C9AA829D4F77}" srcOrd="3" destOrd="0" parTransId="{30733016-06AD-4796-95FA-69EDFAA387B5}" sibTransId="{7F3E0D59-00B8-4B74-BE5C-B7E2D41CC365}"/>
    <dgm:cxn modelId="{48BCA973-A036-4162-B339-ADF56EC43560}" type="presParOf" srcId="{CC89B935-CA02-406B-8BE3-52330FCAC1CD}" destId="{700AD8AB-01A5-44AD-92C6-DBBE97148274}" srcOrd="0" destOrd="0" presId="urn:microsoft.com/office/officeart/2018/2/layout/IconVerticalSolidList"/>
    <dgm:cxn modelId="{72ACAEDD-6D8C-48B9-A4B9-0A1C68974EAA}" type="presParOf" srcId="{700AD8AB-01A5-44AD-92C6-DBBE97148274}" destId="{0AAA320A-A5C9-4B58-892A-3053BAFF48AE}" srcOrd="0" destOrd="0" presId="urn:microsoft.com/office/officeart/2018/2/layout/IconVerticalSolidList"/>
    <dgm:cxn modelId="{63E3F7D0-EF11-4F2B-9414-0520F26B194D}" type="presParOf" srcId="{700AD8AB-01A5-44AD-92C6-DBBE97148274}" destId="{E536526B-7895-4C8A-8475-77181F856EBF}" srcOrd="1" destOrd="0" presId="urn:microsoft.com/office/officeart/2018/2/layout/IconVerticalSolidList"/>
    <dgm:cxn modelId="{24C57CA5-3B72-426C-8470-C48CEB3BD22C}" type="presParOf" srcId="{700AD8AB-01A5-44AD-92C6-DBBE97148274}" destId="{18DD3E54-3CB6-4ADA-8801-1C6B5F33DE21}" srcOrd="2" destOrd="0" presId="urn:microsoft.com/office/officeart/2018/2/layout/IconVerticalSolidList"/>
    <dgm:cxn modelId="{B1514DF0-9D6C-4B10-B0AD-41BFA01B2408}" type="presParOf" srcId="{700AD8AB-01A5-44AD-92C6-DBBE97148274}" destId="{4F639DB6-8C12-47A4-B774-3ACDD0FD6E13}" srcOrd="3" destOrd="0" presId="urn:microsoft.com/office/officeart/2018/2/layout/IconVerticalSolidList"/>
    <dgm:cxn modelId="{F2495189-2E08-4E67-BA44-D33D6AC43713}" type="presParOf" srcId="{CC89B935-CA02-406B-8BE3-52330FCAC1CD}" destId="{48A58C92-F199-494F-88AF-C16FCAE8FE7F}" srcOrd="1" destOrd="0" presId="urn:microsoft.com/office/officeart/2018/2/layout/IconVerticalSolidList"/>
    <dgm:cxn modelId="{C91B9A4C-AC03-45BE-8202-04A7A51384C1}" type="presParOf" srcId="{CC89B935-CA02-406B-8BE3-52330FCAC1CD}" destId="{C55696A1-51E1-4571-8BCA-A0FF28D6B0CF}" srcOrd="2" destOrd="0" presId="urn:microsoft.com/office/officeart/2018/2/layout/IconVerticalSolidList"/>
    <dgm:cxn modelId="{D3686C6B-2C9E-481C-8E0C-0E689DC64A29}" type="presParOf" srcId="{C55696A1-51E1-4571-8BCA-A0FF28D6B0CF}" destId="{FDB721C4-522B-4A6C-8069-4FC6A1AA243F}" srcOrd="0" destOrd="0" presId="urn:microsoft.com/office/officeart/2018/2/layout/IconVerticalSolidList"/>
    <dgm:cxn modelId="{662ACD36-B0BD-47BD-AD0B-5B7710CA2453}" type="presParOf" srcId="{C55696A1-51E1-4571-8BCA-A0FF28D6B0CF}" destId="{DEE401D2-E2CC-46FC-B5A7-81440C47296C}" srcOrd="1" destOrd="0" presId="urn:microsoft.com/office/officeart/2018/2/layout/IconVerticalSolidList"/>
    <dgm:cxn modelId="{E86AD859-4633-4B83-8C41-1AACD4427CE5}" type="presParOf" srcId="{C55696A1-51E1-4571-8BCA-A0FF28D6B0CF}" destId="{E1C7BB45-10E2-4C2D-920D-C7711C0BCE3D}" srcOrd="2" destOrd="0" presId="urn:microsoft.com/office/officeart/2018/2/layout/IconVerticalSolidList"/>
    <dgm:cxn modelId="{9452AA90-93B9-40CB-A6EC-84201ED02900}" type="presParOf" srcId="{C55696A1-51E1-4571-8BCA-A0FF28D6B0CF}" destId="{77188FD4-4C0E-43B1-BA10-3538BAD7BDB7}" srcOrd="3" destOrd="0" presId="urn:microsoft.com/office/officeart/2018/2/layout/IconVerticalSolidList"/>
    <dgm:cxn modelId="{A907413D-F35C-47CC-8050-0FF5923DBBB9}" type="presParOf" srcId="{CC89B935-CA02-406B-8BE3-52330FCAC1CD}" destId="{CCC865EB-C70D-4776-93E8-BC3E1A493532}" srcOrd="3" destOrd="0" presId="urn:microsoft.com/office/officeart/2018/2/layout/IconVerticalSolidList"/>
    <dgm:cxn modelId="{C238C600-23DE-46F5-B7BE-C699D736D802}" type="presParOf" srcId="{CC89B935-CA02-406B-8BE3-52330FCAC1CD}" destId="{23C00516-D34D-48A7-B958-1F4C06E19D71}" srcOrd="4" destOrd="0" presId="urn:microsoft.com/office/officeart/2018/2/layout/IconVerticalSolidList"/>
    <dgm:cxn modelId="{EF3437DA-1A04-41E5-A700-B0D70393E15E}" type="presParOf" srcId="{23C00516-D34D-48A7-B958-1F4C06E19D71}" destId="{77E92B4D-310E-4197-A609-763B2C9DD916}" srcOrd="0" destOrd="0" presId="urn:microsoft.com/office/officeart/2018/2/layout/IconVerticalSolidList"/>
    <dgm:cxn modelId="{0C7D993D-540A-4EF3-BB0A-CEFF53DBB875}" type="presParOf" srcId="{23C00516-D34D-48A7-B958-1F4C06E19D71}" destId="{9AD23A13-067B-4EF3-872F-A395255505E8}" srcOrd="1" destOrd="0" presId="urn:microsoft.com/office/officeart/2018/2/layout/IconVerticalSolidList"/>
    <dgm:cxn modelId="{19C7FD9A-E001-4742-B5A2-CE6DBF753FFD}" type="presParOf" srcId="{23C00516-D34D-48A7-B958-1F4C06E19D71}" destId="{A83ACD39-2878-4F87-AEF6-C8B6B6D05349}" srcOrd="2" destOrd="0" presId="urn:microsoft.com/office/officeart/2018/2/layout/IconVerticalSolidList"/>
    <dgm:cxn modelId="{429111F1-8F83-4248-866B-E9C7BB6CF45E}" type="presParOf" srcId="{23C00516-D34D-48A7-B958-1F4C06E19D71}" destId="{F0FD16A0-26F1-41D8-A6BB-3B82D71F1692}" srcOrd="3" destOrd="0" presId="urn:microsoft.com/office/officeart/2018/2/layout/IconVerticalSolidList"/>
    <dgm:cxn modelId="{2353C304-5467-4C01-AB3E-5FCE41692435}" type="presParOf" srcId="{CC89B935-CA02-406B-8BE3-52330FCAC1CD}" destId="{35304FC6-6EA5-4E68-8FC3-0E0A5862C622}" srcOrd="5" destOrd="0" presId="urn:microsoft.com/office/officeart/2018/2/layout/IconVerticalSolidList"/>
    <dgm:cxn modelId="{A57848BB-E1B9-448C-84B0-2C18B9623DF8}" type="presParOf" srcId="{CC89B935-CA02-406B-8BE3-52330FCAC1CD}" destId="{967F5F3F-BB66-4EAA-A163-43831D0E429D}" srcOrd="6" destOrd="0" presId="urn:microsoft.com/office/officeart/2018/2/layout/IconVerticalSolidList"/>
    <dgm:cxn modelId="{54F62CE3-AE74-499B-8F62-E1B55C9DDCF3}" type="presParOf" srcId="{967F5F3F-BB66-4EAA-A163-43831D0E429D}" destId="{E56477EC-C1A5-44FB-8220-9E2F7CE8C978}" srcOrd="0" destOrd="0" presId="urn:microsoft.com/office/officeart/2018/2/layout/IconVerticalSolidList"/>
    <dgm:cxn modelId="{AC621CCB-AC97-41CE-B38B-83BDB2484EFA}" type="presParOf" srcId="{967F5F3F-BB66-4EAA-A163-43831D0E429D}" destId="{42CCA759-0DEC-4B21-A46D-A801B4915B67}" srcOrd="1" destOrd="0" presId="urn:microsoft.com/office/officeart/2018/2/layout/IconVerticalSolidList"/>
    <dgm:cxn modelId="{C699D626-39ED-4E83-8061-719672E0E233}" type="presParOf" srcId="{967F5F3F-BB66-4EAA-A163-43831D0E429D}" destId="{930F8B79-69F8-40CC-88AF-D2EF743CC35C}" srcOrd="2" destOrd="0" presId="urn:microsoft.com/office/officeart/2018/2/layout/IconVerticalSolidList"/>
    <dgm:cxn modelId="{A5A41BE3-F739-4349-B3F9-C8D5A6D6CF98}" type="presParOf" srcId="{967F5F3F-BB66-4EAA-A163-43831D0E429D}" destId="{E167FE88-3095-437C-AB29-5BD9B8B93AE4}" srcOrd="3" destOrd="0" presId="urn:microsoft.com/office/officeart/2018/2/layout/IconVerticalSolidList"/>
    <dgm:cxn modelId="{C5064C4A-7A1D-4913-BADA-208427090E02}" type="presParOf" srcId="{CC89B935-CA02-406B-8BE3-52330FCAC1CD}" destId="{EE35F549-DD77-466F-940E-73179A31A8DD}" srcOrd="7" destOrd="0" presId="urn:microsoft.com/office/officeart/2018/2/layout/IconVerticalSolidList"/>
    <dgm:cxn modelId="{4DE70390-4698-44CA-87F7-242EA64EAD54}" type="presParOf" srcId="{CC89B935-CA02-406B-8BE3-52330FCAC1CD}" destId="{5329404B-4F5D-46F1-AF5C-A005CC5B252C}" srcOrd="8" destOrd="0" presId="urn:microsoft.com/office/officeart/2018/2/layout/IconVerticalSolidList"/>
    <dgm:cxn modelId="{CD381A6B-8789-46A2-B172-07C5A2CE13C8}" type="presParOf" srcId="{5329404B-4F5D-46F1-AF5C-A005CC5B252C}" destId="{FA604AFA-274C-493D-AE38-3FEBB53584F0}" srcOrd="0" destOrd="0" presId="urn:microsoft.com/office/officeart/2018/2/layout/IconVerticalSolidList"/>
    <dgm:cxn modelId="{64CA59D9-6998-42B7-A09A-187BC58E448C}" type="presParOf" srcId="{5329404B-4F5D-46F1-AF5C-A005CC5B252C}" destId="{A1B76BDD-AF93-4635-8FAD-59BF04EF3AB6}" srcOrd="1" destOrd="0" presId="urn:microsoft.com/office/officeart/2018/2/layout/IconVerticalSolidList"/>
    <dgm:cxn modelId="{054AEE88-4DEC-44D5-85D4-8F6985A275C1}" type="presParOf" srcId="{5329404B-4F5D-46F1-AF5C-A005CC5B252C}" destId="{78E385B5-F2E1-4799-8C21-6D31A1277074}" srcOrd="2" destOrd="0" presId="urn:microsoft.com/office/officeart/2018/2/layout/IconVerticalSolidList"/>
    <dgm:cxn modelId="{C1E39793-7F77-48BF-8AAC-942854AD1B96}" type="presParOf" srcId="{5329404B-4F5D-46F1-AF5C-A005CC5B252C}" destId="{303BC959-5F00-4DD2-BF96-80D340CBDD57}" srcOrd="3" destOrd="0" presId="urn:microsoft.com/office/officeart/2018/2/layout/IconVerticalSolidList"/>
    <dgm:cxn modelId="{54DB7203-B953-4F22-A793-20670F4FEEA7}" type="presParOf" srcId="{CC89B935-CA02-406B-8BE3-52330FCAC1CD}" destId="{1AB9E915-0F38-4EBC-A1C3-6002C7CD0597}" srcOrd="9" destOrd="0" presId="urn:microsoft.com/office/officeart/2018/2/layout/IconVerticalSolidList"/>
    <dgm:cxn modelId="{0C437F5A-268E-4ADE-B70E-8999117084FC}" type="presParOf" srcId="{CC89B935-CA02-406B-8BE3-52330FCAC1CD}" destId="{7ED7CEEE-C5C2-4EE3-A363-5A3132B8C38F}" srcOrd="10" destOrd="0" presId="urn:microsoft.com/office/officeart/2018/2/layout/IconVerticalSolidList"/>
    <dgm:cxn modelId="{05FBF026-5F34-4A9C-B69C-3BBB5D0DA11A}" type="presParOf" srcId="{7ED7CEEE-C5C2-4EE3-A363-5A3132B8C38F}" destId="{1D01BFFA-7B7C-44B0-9A34-6B2EF209EFA2}" srcOrd="0" destOrd="0" presId="urn:microsoft.com/office/officeart/2018/2/layout/IconVerticalSolidList"/>
    <dgm:cxn modelId="{8D9FC0B1-1267-467B-ABC8-4CDAD3EC167B}" type="presParOf" srcId="{7ED7CEEE-C5C2-4EE3-A363-5A3132B8C38F}" destId="{FB765F9D-A0B4-42D5-9AB6-A6D88C12EA29}" srcOrd="1" destOrd="0" presId="urn:microsoft.com/office/officeart/2018/2/layout/IconVerticalSolidList"/>
    <dgm:cxn modelId="{49509797-AC83-463D-8B1F-E096E457BAD2}" type="presParOf" srcId="{7ED7CEEE-C5C2-4EE3-A363-5A3132B8C38F}" destId="{9144A114-BE7C-4613-A4C9-9E8A8D4DC838}" srcOrd="2" destOrd="0" presId="urn:microsoft.com/office/officeart/2018/2/layout/IconVerticalSolidList"/>
    <dgm:cxn modelId="{05D54CD0-51E8-4A70-ADA8-13FCA07E8FB9}" type="presParOf" srcId="{7ED7CEEE-C5C2-4EE3-A363-5A3132B8C38F}" destId="{7F29A3C4-37B5-41BD-BB0C-DA40567D1B2C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262F90D-0F35-4D82-92BE-A6E180B7797E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B9CB8F9F-AE90-448A-8E06-4A6AD02B3C21}">
      <dgm:prSet/>
      <dgm:spPr/>
      <dgm:t>
        <a:bodyPr/>
        <a:lstStyle/>
        <a:p>
          <a:r>
            <a:rPr lang="en-US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Niektóre</a:t>
          </a:r>
          <a:r>
            <a:rPr lang="en-US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firmy</a:t>
          </a:r>
          <a:r>
            <a:rPr lang="en-US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przedstawiają</a:t>
          </a:r>
          <a:r>
            <a:rPr lang="en-US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się</a:t>
          </a:r>
          <a:r>
            <a:rPr lang="en-US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jako</a:t>
          </a:r>
          <a:r>
            <a:rPr lang="en-US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zrównoważone</a:t>
          </a:r>
          <a:r>
            <a:rPr lang="en-US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bez </a:t>
          </a:r>
          <a:r>
            <a:rPr lang="en-US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rzeczywistego</a:t>
          </a:r>
          <a:r>
            <a:rPr lang="en-US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uzasadnienia</a:t>
          </a:r>
          <a:r>
            <a:rPr lang="en-US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 </a:t>
          </a:r>
        </a:p>
      </dgm:t>
    </dgm:pt>
    <dgm:pt modelId="{6C4FDF84-0940-4CCF-8519-29F4CAC3851B}" type="parTrans" cxnId="{7D71038E-513C-42EA-8807-1A8EE914CAD1}">
      <dgm:prSet/>
      <dgm:spPr/>
      <dgm:t>
        <a:bodyPr/>
        <a:lstStyle/>
        <a:p>
          <a:endParaRPr lang="en-US"/>
        </a:p>
      </dgm:t>
    </dgm:pt>
    <dgm:pt modelId="{729F5204-C17F-478F-9F87-914ABECEC5F8}" type="sibTrans" cxnId="{7D71038E-513C-42EA-8807-1A8EE914CAD1}">
      <dgm:prSet/>
      <dgm:spPr/>
      <dgm:t>
        <a:bodyPr/>
        <a:lstStyle/>
        <a:p>
          <a:endParaRPr lang="en-US"/>
        </a:p>
      </dgm:t>
    </dgm:pt>
    <dgm:pt modelId="{F45F4961-88A2-4CD0-B944-3CC3FE145A99}">
      <dgm:prSet/>
      <dgm:spPr/>
      <dgm:t>
        <a:bodyPr/>
        <a:lstStyle/>
        <a:p>
          <a:r>
            <a:rPr lang="en-US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Przykład</a:t>
          </a:r>
          <a:r>
            <a:rPr lang="en-US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: </a:t>
          </a:r>
          <a:r>
            <a:rPr lang="en-US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kampanie</a:t>
          </a:r>
          <a:r>
            <a:rPr lang="en-US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H&amp;M o </a:t>
          </a:r>
          <a:r>
            <a:rPr lang="en-US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kolekcjach</a:t>
          </a:r>
          <a:r>
            <a:rPr lang="en-US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eko</a:t>
          </a:r>
          <a:r>
            <a:rPr lang="en-US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bez </a:t>
          </a:r>
          <a:r>
            <a:rPr lang="en-US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jasnej</a:t>
          </a:r>
          <a:r>
            <a:rPr lang="en-US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metody</a:t>
          </a:r>
          <a:r>
            <a:rPr lang="en-US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weryfikacji</a:t>
          </a:r>
          <a:r>
            <a:rPr lang="en-US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gm:t>
    </dgm:pt>
    <dgm:pt modelId="{D2AB5616-E794-453F-B7F5-4B93DF8D7AA2}" type="parTrans" cxnId="{79CDAD9D-6B25-45D4-9000-43988491C0D8}">
      <dgm:prSet/>
      <dgm:spPr/>
      <dgm:t>
        <a:bodyPr/>
        <a:lstStyle/>
        <a:p>
          <a:endParaRPr lang="en-US"/>
        </a:p>
      </dgm:t>
    </dgm:pt>
    <dgm:pt modelId="{414AC485-DF7A-4EC7-9C4F-FA9D6937CF2E}" type="sibTrans" cxnId="{79CDAD9D-6B25-45D4-9000-43988491C0D8}">
      <dgm:prSet/>
      <dgm:spPr/>
      <dgm:t>
        <a:bodyPr/>
        <a:lstStyle/>
        <a:p>
          <a:endParaRPr lang="en-US"/>
        </a:p>
      </dgm:t>
    </dgm:pt>
    <dgm:pt modelId="{91EA1068-CD81-4FA7-AA44-B8F7B72632BF}">
      <dgm:prSet/>
      <dgm:spPr/>
      <dgm:t>
        <a:bodyPr/>
        <a:lstStyle/>
        <a:p>
          <a:r>
            <a:rPr lang="en-US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Wymagana</a:t>
          </a:r>
          <a:r>
            <a:rPr lang="en-US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jest </a:t>
          </a:r>
          <a:r>
            <a:rPr lang="en-US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większa</a:t>
          </a:r>
          <a:r>
            <a:rPr lang="en-US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transparentność</a:t>
          </a:r>
          <a:r>
            <a:rPr lang="en-US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gm:t>
    </dgm:pt>
    <dgm:pt modelId="{48B7D346-D8C6-4E1E-A345-7C13AACCB47F}" type="parTrans" cxnId="{FC9082F6-6CA8-419E-9AA2-C0DE0B58D0B7}">
      <dgm:prSet/>
      <dgm:spPr/>
      <dgm:t>
        <a:bodyPr/>
        <a:lstStyle/>
        <a:p>
          <a:endParaRPr lang="en-US"/>
        </a:p>
      </dgm:t>
    </dgm:pt>
    <dgm:pt modelId="{3EBD0E59-329D-401B-8448-84545DBB71AD}" type="sibTrans" cxnId="{FC9082F6-6CA8-419E-9AA2-C0DE0B58D0B7}">
      <dgm:prSet/>
      <dgm:spPr/>
      <dgm:t>
        <a:bodyPr/>
        <a:lstStyle/>
        <a:p>
          <a:endParaRPr lang="en-US"/>
        </a:p>
      </dgm:t>
    </dgm:pt>
    <dgm:pt modelId="{5D4F4576-CE72-48D2-8543-6F35B73DE383}" type="pres">
      <dgm:prSet presAssocID="{A262F90D-0F35-4D82-92BE-A6E180B7797E}" presName="linear" presStyleCnt="0">
        <dgm:presLayoutVars>
          <dgm:animLvl val="lvl"/>
          <dgm:resizeHandles val="exact"/>
        </dgm:presLayoutVars>
      </dgm:prSet>
      <dgm:spPr/>
    </dgm:pt>
    <dgm:pt modelId="{79B1A5A7-2DDA-4CCC-835F-31C7092DB713}" type="pres">
      <dgm:prSet presAssocID="{B9CB8F9F-AE90-448A-8E06-4A6AD02B3C21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A18782DE-CC19-4D23-A861-0B4EB22F594A}" type="pres">
      <dgm:prSet presAssocID="{729F5204-C17F-478F-9F87-914ABECEC5F8}" presName="spacer" presStyleCnt="0"/>
      <dgm:spPr/>
    </dgm:pt>
    <dgm:pt modelId="{C694161E-FE27-42FA-8F51-0E94995BE88F}" type="pres">
      <dgm:prSet presAssocID="{F45F4961-88A2-4CD0-B944-3CC3FE145A99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0852B931-016D-4058-AC0F-06F227ABE273}" type="pres">
      <dgm:prSet presAssocID="{414AC485-DF7A-4EC7-9C4F-FA9D6937CF2E}" presName="spacer" presStyleCnt="0"/>
      <dgm:spPr/>
    </dgm:pt>
    <dgm:pt modelId="{FDD18466-4D16-4284-AD55-0E51C7A7B26E}" type="pres">
      <dgm:prSet presAssocID="{91EA1068-CD81-4FA7-AA44-B8F7B72632BF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38FCB904-434A-475D-BD50-8ECCF2BD8FE1}" type="presOf" srcId="{A262F90D-0F35-4D82-92BE-A6E180B7797E}" destId="{5D4F4576-CE72-48D2-8543-6F35B73DE383}" srcOrd="0" destOrd="0" presId="urn:microsoft.com/office/officeart/2005/8/layout/vList2"/>
    <dgm:cxn modelId="{7D71038E-513C-42EA-8807-1A8EE914CAD1}" srcId="{A262F90D-0F35-4D82-92BE-A6E180B7797E}" destId="{B9CB8F9F-AE90-448A-8E06-4A6AD02B3C21}" srcOrd="0" destOrd="0" parTransId="{6C4FDF84-0940-4CCF-8519-29F4CAC3851B}" sibTransId="{729F5204-C17F-478F-9F87-914ABECEC5F8}"/>
    <dgm:cxn modelId="{79CDAD9D-6B25-45D4-9000-43988491C0D8}" srcId="{A262F90D-0F35-4D82-92BE-A6E180B7797E}" destId="{F45F4961-88A2-4CD0-B944-3CC3FE145A99}" srcOrd="1" destOrd="0" parTransId="{D2AB5616-E794-453F-B7F5-4B93DF8D7AA2}" sibTransId="{414AC485-DF7A-4EC7-9C4F-FA9D6937CF2E}"/>
    <dgm:cxn modelId="{83919DC5-4E0C-487A-A4F9-0F6E83105581}" type="presOf" srcId="{91EA1068-CD81-4FA7-AA44-B8F7B72632BF}" destId="{FDD18466-4D16-4284-AD55-0E51C7A7B26E}" srcOrd="0" destOrd="0" presId="urn:microsoft.com/office/officeart/2005/8/layout/vList2"/>
    <dgm:cxn modelId="{F51C05D3-1594-4F2C-B750-503E1D98C109}" type="presOf" srcId="{F45F4961-88A2-4CD0-B944-3CC3FE145A99}" destId="{C694161E-FE27-42FA-8F51-0E94995BE88F}" srcOrd="0" destOrd="0" presId="urn:microsoft.com/office/officeart/2005/8/layout/vList2"/>
    <dgm:cxn modelId="{68C071EC-EF69-42BA-9513-16FB8AB752A8}" type="presOf" srcId="{B9CB8F9F-AE90-448A-8E06-4A6AD02B3C21}" destId="{79B1A5A7-2DDA-4CCC-835F-31C7092DB713}" srcOrd="0" destOrd="0" presId="urn:microsoft.com/office/officeart/2005/8/layout/vList2"/>
    <dgm:cxn modelId="{FC9082F6-6CA8-419E-9AA2-C0DE0B58D0B7}" srcId="{A262F90D-0F35-4D82-92BE-A6E180B7797E}" destId="{91EA1068-CD81-4FA7-AA44-B8F7B72632BF}" srcOrd="2" destOrd="0" parTransId="{48B7D346-D8C6-4E1E-A345-7C13AACCB47F}" sibTransId="{3EBD0E59-329D-401B-8448-84545DBB71AD}"/>
    <dgm:cxn modelId="{FDFAB494-E1E8-4A34-A8E3-487DB8365487}" type="presParOf" srcId="{5D4F4576-CE72-48D2-8543-6F35B73DE383}" destId="{79B1A5A7-2DDA-4CCC-835F-31C7092DB713}" srcOrd="0" destOrd="0" presId="urn:microsoft.com/office/officeart/2005/8/layout/vList2"/>
    <dgm:cxn modelId="{CB3D1F6B-8014-4479-9359-5FDC3F98C475}" type="presParOf" srcId="{5D4F4576-CE72-48D2-8543-6F35B73DE383}" destId="{A18782DE-CC19-4D23-A861-0B4EB22F594A}" srcOrd="1" destOrd="0" presId="urn:microsoft.com/office/officeart/2005/8/layout/vList2"/>
    <dgm:cxn modelId="{B95CBCD9-307C-4CB7-9FE2-8D539318845E}" type="presParOf" srcId="{5D4F4576-CE72-48D2-8543-6F35B73DE383}" destId="{C694161E-FE27-42FA-8F51-0E94995BE88F}" srcOrd="2" destOrd="0" presId="urn:microsoft.com/office/officeart/2005/8/layout/vList2"/>
    <dgm:cxn modelId="{7AC76AD8-1704-40E7-A6A0-3E910BAE2A4A}" type="presParOf" srcId="{5D4F4576-CE72-48D2-8543-6F35B73DE383}" destId="{0852B931-016D-4058-AC0F-06F227ABE273}" srcOrd="3" destOrd="0" presId="urn:microsoft.com/office/officeart/2005/8/layout/vList2"/>
    <dgm:cxn modelId="{87DD8F0F-D73B-40E7-9A10-D8ABEB1BEFF4}" type="presParOf" srcId="{5D4F4576-CE72-48D2-8543-6F35B73DE383}" destId="{FDD18466-4D16-4284-AD55-0E51C7A7B26E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315F188-682A-4512-9E5A-E37861709CBA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EBB371AE-3FB9-4CDA-9BA9-541730989C4F}">
      <dgm:prSet/>
      <dgm:spPr/>
      <dgm:t>
        <a:bodyPr/>
        <a:lstStyle/>
        <a:p>
          <a:r>
            <a:rPr lang="en-US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Dyrektywa</a:t>
          </a:r>
          <a:r>
            <a:rPr lang="en-US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CSRD (UE) </a:t>
          </a:r>
          <a:r>
            <a:rPr lang="en-US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wymusza</a:t>
          </a:r>
          <a:r>
            <a:rPr lang="en-US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integrację</a:t>
          </a:r>
          <a:r>
            <a:rPr lang="en-US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raportowania</a:t>
          </a:r>
          <a:r>
            <a:rPr lang="en-US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ESG z </a:t>
          </a:r>
          <a:r>
            <a:rPr lang="en-US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danymi</a:t>
          </a:r>
          <a:r>
            <a:rPr lang="en-US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finansowymi</a:t>
          </a:r>
          <a:r>
            <a:rPr lang="en-US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gm:t>
    </dgm:pt>
    <dgm:pt modelId="{185CD9AE-EDE0-4EF3-B3F4-FA5826D2D419}" type="parTrans" cxnId="{E0FB244B-687E-4F0B-AE8E-EC3BE6FF4480}">
      <dgm:prSet/>
      <dgm:spPr/>
      <dgm:t>
        <a:bodyPr/>
        <a:lstStyle/>
        <a:p>
          <a:endParaRPr lang="en-US"/>
        </a:p>
      </dgm:t>
    </dgm:pt>
    <dgm:pt modelId="{340917F2-8DE8-4F7F-8522-586526FEB414}" type="sibTrans" cxnId="{E0FB244B-687E-4F0B-AE8E-EC3BE6FF4480}">
      <dgm:prSet/>
      <dgm:spPr/>
      <dgm:t>
        <a:bodyPr/>
        <a:lstStyle/>
        <a:p>
          <a:endParaRPr lang="en-US"/>
        </a:p>
      </dgm:t>
    </dgm:pt>
    <dgm:pt modelId="{E880D4CA-E8D4-493E-8741-79376B745B2B}">
      <dgm:prSet/>
      <dgm:spPr/>
      <dgm:t>
        <a:bodyPr/>
        <a:lstStyle/>
        <a:p>
          <a:r>
            <a:rPr lang="en-US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ESG </a:t>
          </a:r>
          <a:r>
            <a:rPr lang="en-US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staje</a:t>
          </a:r>
          <a:r>
            <a:rPr lang="en-US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się</a:t>
          </a:r>
          <a:r>
            <a:rPr lang="en-US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nieodłącznym</a:t>
          </a:r>
          <a:r>
            <a:rPr lang="en-US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elementem</a:t>
          </a:r>
          <a:r>
            <a:rPr lang="en-US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oceny</a:t>
          </a:r>
          <a:r>
            <a:rPr lang="en-US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ryzyka</a:t>
          </a:r>
          <a:r>
            <a:rPr lang="en-US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kondycji</a:t>
          </a:r>
          <a:r>
            <a:rPr lang="en-US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firmy</a:t>
          </a:r>
          <a:r>
            <a:rPr lang="en-US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gm:t>
    </dgm:pt>
    <dgm:pt modelId="{391BA665-79B7-4D06-A112-157F2C294845}" type="parTrans" cxnId="{03E8CF2A-2121-4C9F-A1DC-7DFBCC953A96}">
      <dgm:prSet/>
      <dgm:spPr/>
      <dgm:t>
        <a:bodyPr/>
        <a:lstStyle/>
        <a:p>
          <a:endParaRPr lang="en-US"/>
        </a:p>
      </dgm:t>
    </dgm:pt>
    <dgm:pt modelId="{DDE36140-BDEE-456A-92C6-ED50884AC91D}" type="sibTrans" cxnId="{03E8CF2A-2121-4C9F-A1DC-7DFBCC953A96}">
      <dgm:prSet/>
      <dgm:spPr/>
      <dgm:t>
        <a:bodyPr/>
        <a:lstStyle/>
        <a:p>
          <a:endParaRPr lang="en-US"/>
        </a:p>
      </dgm:t>
    </dgm:pt>
    <dgm:pt modelId="{B13D53E2-FAEA-4F16-A904-BA27939EB12B}" type="pres">
      <dgm:prSet presAssocID="{D315F188-682A-4512-9E5A-E37861709CBA}" presName="linear" presStyleCnt="0">
        <dgm:presLayoutVars>
          <dgm:animLvl val="lvl"/>
          <dgm:resizeHandles val="exact"/>
        </dgm:presLayoutVars>
      </dgm:prSet>
      <dgm:spPr/>
    </dgm:pt>
    <dgm:pt modelId="{D79B4AA1-4504-4248-8F2B-F7F0201D0C92}" type="pres">
      <dgm:prSet presAssocID="{EBB371AE-3FB9-4CDA-9BA9-541730989C4F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E8AAD1DA-8A85-4CD8-BC6B-3FAB1E952ACB}" type="pres">
      <dgm:prSet presAssocID="{340917F2-8DE8-4F7F-8522-586526FEB414}" presName="spacer" presStyleCnt="0"/>
      <dgm:spPr/>
    </dgm:pt>
    <dgm:pt modelId="{1235654B-1A52-411D-8A89-87C70B080947}" type="pres">
      <dgm:prSet presAssocID="{E880D4CA-E8D4-493E-8741-79376B745B2B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03E8CF2A-2121-4C9F-A1DC-7DFBCC953A96}" srcId="{D315F188-682A-4512-9E5A-E37861709CBA}" destId="{E880D4CA-E8D4-493E-8741-79376B745B2B}" srcOrd="1" destOrd="0" parTransId="{391BA665-79B7-4D06-A112-157F2C294845}" sibTransId="{DDE36140-BDEE-456A-92C6-ED50884AC91D}"/>
    <dgm:cxn modelId="{E0FB244B-687E-4F0B-AE8E-EC3BE6FF4480}" srcId="{D315F188-682A-4512-9E5A-E37861709CBA}" destId="{EBB371AE-3FB9-4CDA-9BA9-541730989C4F}" srcOrd="0" destOrd="0" parTransId="{185CD9AE-EDE0-4EF3-B3F4-FA5826D2D419}" sibTransId="{340917F2-8DE8-4F7F-8522-586526FEB414}"/>
    <dgm:cxn modelId="{A2866497-7F2B-4865-93EB-80786D2DAB77}" type="presOf" srcId="{EBB371AE-3FB9-4CDA-9BA9-541730989C4F}" destId="{D79B4AA1-4504-4248-8F2B-F7F0201D0C92}" srcOrd="0" destOrd="0" presId="urn:microsoft.com/office/officeart/2005/8/layout/vList2"/>
    <dgm:cxn modelId="{D40AC7CD-C282-4A0F-AD4D-D33E0DB90409}" type="presOf" srcId="{E880D4CA-E8D4-493E-8741-79376B745B2B}" destId="{1235654B-1A52-411D-8A89-87C70B080947}" srcOrd="0" destOrd="0" presId="urn:microsoft.com/office/officeart/2005/8/layout/vList2"/>
    <dgm:cxn modelId="{55AB36DB-FA57-491F-8DE2-20BE2522C8B8}" type="presOf" srcId="{D315F188-682A-4512-9E5A-E37861709CBA}" destId="{B13D53E2-FAEA-4F16-A904-BA27939EB12B}" srcOrd="0" destOrd="0" presId="urn:microsoft.com/office/officeart/2005/8/layout/vList2"/>
    <dgm:cxn modelId="{B3E36B0B-39E8-4A17-B24F-62F2D274D805}" type="presParOf" srcId="{B13D53E2-FAEA-4F16-A904-BA27939EB12B}" destId="{D79B4AA1-4504-4248-8F2B-F7F0201D0C92}" srcOrd="0" destOrd="0" presId="urn:microsoft.com/office/officeart/2005/8/layout/vList2"/>
    <dgm:cxn modelId="{DF83105D-B652-4B9F-8FD2-BA69E3C1605C}" type="presParOf" srcId="{B13D53E2-FAEA-4F16-A904-BA27939EB12B}" destId="{E8AAD1DA-8A85-4CD8-BC6B-3FAB1E952ACB}" srcOrd="1" destOrd="0" presId="urn:microsoft.com/office/officeart/2005/8/layout/vList2"/>
    <dgm:cxn modelId="{CE099969-35F9-4366-BE4F-6516ADBABF2A}" type="presParOf" srcId="{B13D53E2-FAEA-4F16-A904-BA27939EB12B}" destId="{1235654B-1A52-411D-8A89-87C70B080947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6CD79AA-E6E0-4F0E-9EB9-9391BAC767C0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5A719125-B85E-46D1-B346-D5B3423F3D08}">
      <dgm:prSet/>
      <dgm:spPr/>
      <dgm:t>
        <a:bodyPr/>
        <a:lstStyle/>
        <a:p>
          <a:r>
            <a:rPr lang="en-US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Wybierz</a:t>
          </a:r>
          <a:r>
            <a:rPr lang="en-US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firmę</a:t>
          </a:r>
          <a:r>
            <a:rPr lang="en-US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zidentyfikuj</a:t>
          </a:r>
          <a:r>
            <a:rPr lang="en-US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z </a:t>
          </a:r>
          <a:r>
            <a:rPr lang="en-US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jakich</a:t>
          </a:r>
          <a:r>
            <a:rPr lang="en-US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narzędzi</a:t>
          </a:r>
          <a:r>
            <a:rPr lang="en-US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raportowania</a:t>
          </a:r>
          <a:r>
            <a:rPr lang="en-US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ESG </a:t>
          </a:r>
          <a:r>
            <a:rPr lang="en-US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korzysta</a:t>
          </a:r>
          <a:r>
            <a:rPr lang="en-US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gm:t>
    </dgm:pt>
    <dgm:pt modelId="{0E06A93C-FEBC-4DDB-B769-6B806BF31529}" type="parTrans" cxnId="{F9AA7C86-B521-40CD-ABAD-E96AB1D07008}">
      <dgm:prSet/>
      <dgm:spPr/>
      <dgm:t>
        <a:bodyPr/>
        <a:lstStyle/>
        <a:p>
          <a:endParaRPr lang="en-US"/>
        </a:p>
      </dgm:t>
    </dgm:pt>
    <dgm:pt modelId="{E1294786-9B7A-4001-91D8-C46DFBCE4E6D}" type="sibTrans" cxnId="{F9AA7C86-B521-40CD-ABAD-E96AB1D07008}">
      <dgm:prSet/>
      <dgm:spPr/>
      <dgm:t>
        <a:bodyPr/>
        <a:lstStyle/>
        <a:p>
          <a:endParaRPr lang="en-US"/>
        </a:p>
      </dgm:t>
    </dgm:pt>
    <dgm:pt modelId="{63255BE1-5D23-4257-BD27-8FBEB69D4A67}">
      <dgm:prSet/>
      <dgm:spPr/>
      <dgm:t>
        <a:bodyPr/>
        <a:lstStyle/>
        <a:p>
          <a:r>
            <a:rPr lang="en-US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Oceń, </a:t>
          </a:r>
          <a:r>
            <a:rPr lang="en-US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czy</a:t>
          </a:r>
          <a:r>
            <a:rPr lang="en-US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są</a:t>
          </a:r>
          <a:r>
            <a:rPr lang="en-US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wiarygodne</a:t>
          </a:r>
          <a:r>
            <a:rPr lang="en-US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aktualne</a:t>
          </a:r>
          <a:r>
            <a:rPr lang="en-US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zgodne</a:t>
          </a:r>
          <a:r>
            <a:rPr lang="en-US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ze </a:t>
          </a:r>
          <a:r>
            <a:rPr lang="en-US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standardami</a:t>
          </a:r>
          <a:r>
            <a:rPr lang="en-US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(np. GRI, SASB).</a:t>
          </a:r>
        </a:p>
      </dgm:t>
    </dgm:pt>
    <dgm:pt modelId="{A3F8E69F-6739-4643-84B7-51578BF414D9}" type="parTrans" cxnId="{8FC008A8-F770-45DE-8CB1-C8A5B8F3F16B}">
      <dgm:prSet/>
      <dgm:spPr/>
      <dgm:t>
        <a:bodyPr/>
        <a:lstStyle/>
        <a:p>
          <a:endParaRPr lang="en-US"/>
        </a:p>
      </dgm:t>
    </dgm:pt>
    <dgm:pt modelId="{50CA02A4-627E-4098-8E34-A9DD3F9C2EBD}" type="sibTrans" cxnId="{8FC008A8-F770-45DE-8CB1-C8A5B8F3F16B}">
      <dgm:prSet/>
      <dgm:spPr/>
      <dgm:t>
        <a:bodyPr/>
        <a:lstStyle/>
        <a:p>
          <a:endParaRPr lang="en-US"/>
        </a:p>
      </dgm:t>
    </dgm:pt>
    <dgm:pt modelId="{FC1FCBE4-6B22-4CF8-B503-8408D9951CE2}" type="pres">
      <dgm:prSet presAssocID="{96CD79AA-E6E0-4F0E-9EB9-9391BAC767C0}" presName="linear" presStyleCnt="0">
        <dgm:presLayoutVars>
          <dgm:animLvl val="lvl"/>
          <dgm:resizeHandles val="exact"/>
        </dgm:presLayoutVars>
      </dgm:prSet>
      <dgm:spPr/>
    </dgm:pt>
    <dgm:pt modelId="{F2E89ED9-90EE-4387-817E-0EC02920B174}" type="pres">
      <dgm:prSet presAssocID="{5A719125-B85E-46D1-B346-D5B3423F3D08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9CEC57BB-C983-4F33-BBBE-D19ED64FA741}" type="pres">
      <dgm:prSet presAssocID="{E1294786-9B7A-4001-91D8-C46DFBCE4E6D}" presName="spacer" presStyleCnt="0"/>
      <dgm:spPr/>
    </dgm:pt>
    <dgm:pt modelId="{F7636A26-25BD-4A4E-AA0F-E4E500E8B530}" type="pres">
      <dgm:prSet presAssocID="{63255BE1-5D23-4257-BD27-8FBEB69D4A67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8ABAF33D-643A-44A3-9296-F04AB5F08EEA}" type="presOf" srcId="{96CD79AA-E6E0-4F0E-9EB9-9391BAC767C0}" destId="{FC1FCBE4-6B22-4CF8-B503-8408D9951CE2}" srcOrd="0" destOrd="0" presId="urn:microsoft.com/office/officeart/2005/8/layout/vList2"/>
    <dgm:cxn modelId="{0ACAF05C-0EE2-4C23-B1C0-D4083AD847BF}" type="presOf" srcId="{63255BE1-5D23-4257-BD27-8FBEB69D4A67}" destId="{F7636A26-25BD-4A4E-AA0F-E4E500E8B530}" srcOrd="0" destOrd="0" presId="urn:microsoft.com/office/officeart/2005/8/layout/vList2"/>
    <dgm:cxn modelId="{9D386942-AA14-40A0-906C-98A8FFDD89F9}" type="presOf" srcId="{5A719125-B85E-46D1-B346-D5B3423F3D08}" destId="{F2E89ED9-90EE-4387-817E-0EC02920B174}" srcOrd="0" destOrd="0" presId="urn:microsoft.com/office/officeart/2005/8/layout/vList2"/>
    <dgm:cxn modelId="{F9AA7C86-B521-40CD-ABAD-E96AB1D07008}" srcId="{96CD79AA-E6E0-4F0E-9EB9-9391BAC767C0}" destId="{5A719125-B85E-46D1-B346-D5B3423F3D08}" srcOrd="0" destOrd="0" parTransId="{0E06A93C-FEBC-4DDB-B769-6B806BF31529}" sibTransId="{E1294786-9B7A-4001-91D8-C46DFBCE4E6D}"/>
    <dgm:cxn modelId="{8FC008A8-F770-45DE-8CB1-C8A5B8F3F16B}" srcId="{96CD79AA-E6E0-4F0E-9EB9-9391BAC767C0}" destId="{63255BE1-5D23-4257-BD27-8FBEB69D4A67}" srcOrd="1" destOrd="0" parTransId="{A3F8E69F-6739-4643-84B7-51578BF414D9}" sibTransId="{50CA02A4-627E-4098-8E34-A9DD3F9C2EBD}"/>
    <dgm:cxn modelId="{99CE11B4-844A-42FE-B283-1B83DBA7E8E4}" type="presParOf" srcId="{FC1FCBE4-6B22-4CF8-B503-8408D9951CE2}" destId="{F2E89ED9-90EE-4387-817E-0EC02920B174}" srcOrd="0" destOrd="0" presId="urn:microsoft.com/office/officeart/2005/8/layout/vList2"/>
    <dgm:cxn modelId="{06A3A817-4DF4-458B-8B42-287301817229}" type="presParOf" srcId="{FC1FCBE4-6B22-4CF8-B503-8408D9951CE2}" destId="{9CEC57BB-C983-4F33-BBBE-D19ED64FA741}" srcOrd="1" destOrd="0" presId="urn:microsoft.com/office/officeart/2005/8/layout/vList2"/>
    <dgm:cxn modelId="{1719F385-844C-4625-9879-8337DA1A2DA3}" type="presParOf" srcId="{FC1FCBE4-6B22-4CF8-B503-8408D9951CE2}" destId="{F7636A26-25BD-4A4E-AA0F-E4E500E8B530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AA320A-A5C9-4B58-892A-3053BAFF48AE}">
      <dsp:nvSpPr>
        <dsp:cNvPr id="0" name=""/>
        <dsp:cNvSpPr/>
      </dsp:nvSpPr>
      <dsp:spPr>
        <a:xfrm>
          <a:off x="0" y="1770"/>
          <a:ext cx="9221688" cy="754354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36526B-7895-4C8A-8475-77181F856EBF}">
      <dsp:nvSpPr>
        <dsp:cNvPr id="0" name=""/>
        <dsp:cNvSpPr/>
      </dsp:nvSpPr>
      <dsp:spPr>
        <a:xfrm>
          <a:off x="228192" y="171499"/>
          <a:ext cx="414894" cy="41489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F639DB6-8C12-47A4-B774-3ACDD0FD6E13}">
      <dsp:nvSpPr>
        <dsp:cNvPr id="0" name=""/>
        <dsp:cNvSpPr/>
      </dsp:nvSpPr>
      <dsp:spPr>
        <a:xfrm>
          <a:off x="871279" y="1770"/>
          <a:ext cx="8350408" cy="7543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9836" tIns="79836" rIns="79836" bIns="79836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GRI – Global Reporting Initiative: </a:t>
          </a:r>
          <a:r>
            <a:rPr lang="en-US" sz="1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Międzynarodowy</a:t>
          </a:r>
          <a:r>
            <a:rPr lang="en-US" sz="1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standard </a:t>
          </a:r>
          <a:r>
            <a:rPr lang="en-US" sz="1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raportowania</a:t>
          </a:r>
          <a:r>
            <a:rPr lang="en-US" sz="1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ESG. </a:t>
          </a:r>
          <a:r>
            <a:rPr lang="en-US" sz="1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Pozwala</a:t>
          </a:r>
          <a:r>
            <a:rPr lang="en-US" sz="1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na</a:t>
          </a:r>
          <a:r>
            <a:rPr lang="en-US" sz="1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kompleksowe</a:t>
          </a:r>
          <a:r>
            <a:rPr lang="en-US" sz="1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przedstawienie</a:t>
          </a:r>
          <a:r>
            <a:rPr lang="en-US" sz="1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wpływu</a:t>
          </a:r>
          <a:r>
            <a:rPr lang="en-US" sz="1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organizacji</a:t>
          </a:r>
          <a:r>
            <a:rPr lang="en-US" sz="1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na</a:t>
          </a:r>
          <a:r>
            <a:rPr lang="en-US" sz="1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środowisko</a:t>
          </a:r>
          <a:r>
            <a:rPr lang="en-US" sz="1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sz="1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społeczeństwo</a:t>
          </a:r>
          <a:r>
            <a:rPr lang="en-US" sz="1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sz="1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ład</a:t>
          </a:r>
          <a:r>
            <a:rPr lang="en-US" sz="1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korporacyjny</a:t>
          </a:r>
          <a:r>
            <a:rPr lang="en-US" sz="1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sp:txBody>
      <dsp:txXfrm>
        <a:off x="871279" y="1770"/>
        <a:ext cx="8350408" cy="754354"/>
      </dsp:txXfrm>
    </dsp:sp>
    <dsp:sp modelId="{FDB721C4-522B-4A6C-8069-4FC6A1AA243F}">
      <dsp:nvSpPr>
        <dsp:cNvPr id="0" name=""/>
        <dsp:cNvSpPr/>
      </dsp:nvSpPr>
      <dsp:spPr>
        <a:xfrm>
          <a:off x="0" y="944712"/>
          <a:ext cx="9221688" cy="754354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EE401D2-E2CC-46FC-B5A7-81440C47296C}">
      <dsp:nvSpPr>
        <dsp:cNvPr id="0" name=""/>
        <dsp:cNvSpPr/>
      </dsp:nvSpPr>
      <dsp:spPr>
        <a:xfrm>
          <a:off x="228192" y="1114442"/>
          <a:ext cx="414894" cy="41489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188FD4-4C0E-43B1-BA10-3538BAD7BDB7}">
      <dsp:nvSpPr>
        <dsp:cNvPr id="0" name=""/>
        <dsp:cNvSpPr/>
      </dsp:nvSpPr>
      <dsp:spPr>
        <a:xfrm>
          <a:off x="871279" y="944712"/>
          <a:ext cx="8350408" cy="7543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9836" tIns="79836" rIns="79836" bIns="79836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TCFD – Task Force on Climate-related Financial Disclosures: Ramy </a:t>
          </a:r>
          <a:r>
            <a:rPr lang="en-US" sz="1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raportowania</a:t>
          </a:r>
          <a:r>
            <a:rPr lang="en-US" sz="1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ryzyk</a:t>
          </a:r>
          <a:r>
            <a:rPr lang="en-US" sz="1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sz="1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szans</a:t>
          </a:r>
          <a:r>
            <a:rPr lang="en-US" sz="1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klimatycznych</a:t>
          </a:r>
          <a:r>
            <a:rPr lang="en-US" sz="1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wpływających</a:t>
          </a:r>
          <a:r>
            <a:rPr lang="en-US" sz="1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na</a:t>
          </a:r>
          <a:r>
            <a:rPr lang="en-US" sz="1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działalność</a:t>
          </a:r>
          <a:r>
            <a:rPr lang="en-US" sz="1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firmy</a:t>
          </a:r>
          <a:r>
            <a:rPr lang="en-US" sz="1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sp:txBody>
      <dsp:txXfrm>
        <a:off x="871279" y="944712"/>
        <a:ext cx="8350408" cy="754354"/>
      </dsp:txXfrm>
    </dsp:sp>
    <dsp:sp modelId="{77E92B4D-310E-4197-A609-763B2C9DD916}">
      <dsp:nvSpPr>
        <dsp:cNvPr id="0" name=""/>
        <dsp:cNvSpPr/>
      </dsp:nvSpPr>
      <dsp:spPr>
        <a:xfrm>
          <a:off x="0" y="1887655"/>
          <a:ext cx="9221688" cy="754354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AD23A13-067B-4EF3-872F-A395255505E8}">
      <dsp:nvSpPr>
        <dsp:cNvPr id="0" name=""/>
        <dsp:cNvSpPr/>
      </dsp:nvSpPr>
      <dsp:spPr>
        <a:xfrm>
          <a:off x="228192" y="2057385"/>
          <a:ext cx="414894" cy="41489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FD16A0-26F1-41D8-A6BB-3B82D71F1692}">
      <dsp:nvSpPr>
        <dsp:cNvPr id="0" name=""/>
        <dsp:cNvSpPr/>
      </dsp:nvSpPr>
      <dsp:spPr>
        <a:xfrm>
          <a:off x="871279" y="1887655"/>
          <a:ext cx="8350408" cy="7543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9836" tIns="79836" rIns="79836" bIns="79836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SASB – Sustainability Accounting Standards Board: </a:t>
          </a:r>
          <a:r>
            <a:rPr lang="en-US" sz="1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Standardy</a:t>
          </a:r>
          <a:r>
            <a:rPr lang="en-US" sz="1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raportowania</a:t>
          </a:r>
          <a:r>
            <a:rPr lang="en-US" sz="1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dostosowane</a:t>
          </a:r>
          <a:r>
            <a:rPr lang="en-US" sz="1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do </a:t>
          </a:r>
          <a:r>
            <a:rPr lang="en-US" sz="1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konkretnych</a:t>
          </a:r>
          <a:r>
            <a:rPr lang="en-US" sz="1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branż</a:t>
          </a:r>
          <a:r>
            <a:rPr lang="en-US" sz="1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sz="1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ułatwiające</a:t>
          </a:r>
          <a:r>
            <a:rPr lang="en-US" sz="1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porównywalność</a:t>
          </a:r>
          <a:r>
            <a:rPr lang="en-US" sz="1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danych</a:t>
          </a:r>
          <a:r>
            <a:rPr lang="en-US" sz="1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sp:txBody>
      <dsp:txXfrm>
        <a:off x="871279" y="1887655"/>
        <a:ext cx="8350408" cy="754354"/>
      </dsp:txXfrm>
    </dsp:sp>
    <dsp:sp modelId="{E56477EC-C1A5-44FB-8220-9E2F7CE8C978}">
      <dsp:nvSpPr>
        <dsp:cNvPr id="0" name=""/>
        <dsp:cNvSpPr/>
      </dsp:nvSpPr>
      <dsp:spPr>
        <a:xfrm>
          <a:off x="0" y="2830598"/>
          <a:ext cx="9221688" cy="754354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2CCA759-0DEC-4B21-A46D-A801B4915B67}">
      <dsp:nvSpPr>
        <dsp:cNvPr id="0" name=""/>
        <dsp:cNvSpPr/>
      </dsp:nvSpPr>
      <dsp:spPr>
        <a:xfrm>
          <a:off x="228192" y="3000327"/>
          <a:ext cx="414894" cy="414894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167FE88-3095-437C-AB29-5BD9B8B93AE4}">
      <dsp:nvSpPr>
        <dsp:cNvPr id="0" name=""/>
        <dsp:cNvSpPr/>
      </dsp:nvSpPr>
      <dsp:spPr>
        <a:xfrm>
          <a:off x="871279" y="2830598"/>
          <a:ext cx="8350408" cy="7543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9836" tIns="79836" rIns="79836" bIns="79836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DJSI – Dow Jones Sustainability Index: </a:t>
          </a:r>
          <a:r>
            <a:rPr lang="en-US" sz="1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Indeks</a:t>
          </a:r>
          <a:r>
            <a:rPr lang="en-US" sz="1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firm </a:t>
          </a:r>
          <a:r>
            <a:rPr lang="en-US" sz="1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ocenianych</a:t>
          </a:r>
          <a:r>
            <a:rPr lang="en-US" sz="1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pod </a:t>
          </a:r>
          <a:r>
            <a:rPr lang="en-US" sz="1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względem</a:t>
          </a:r>
          <a:r>
            <a:rPr lang="en-US" sz="1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ESG. Brany pod </a:t>
          </a:r>
          <a:r>
            <a:rPr lang="en-US" sz="1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uwagę</a:t>
          </a:r>
          <a:r>
            <a:rPr lang="en-US" sz="1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przez</a:t>
          </a:r>
          <a:r>
            <a:rPr lang="en-US" sz="1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inwestorów</a:t>
          </a:r>
          <a:r>
            <a:rPr lang="en-US" sz="1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odpowiedzialnych</a:t>
          </a:r>
          <a:r>
            <a:rPr lang="en-US" sz="1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społecznie</a:t>
          </a:r>
          <a:r>
            <a:rPr lang="en-US" sz="1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sp:txBody>
      <dsp:txXfrm>
        <a:off x="871279" y="2830598"/>
        <a:ext cx="8350408" cy="754354"/>
      </dsp:txXfrm>
    </dsp:sp>
    <dsp:sp modelId="{FA604AFA-274C-493D-AE38-3FEBB53584F0}">
      <dsp:nvSpPr>
        <dsp:cNvPr id="0" name=""/>
        <dsp:cNvSpPr/>
      </dsp:nvSpPr>
      <dsp:spPr>
        <a:xfrm>
          <a:off x="0" y="3773540"/>
          <a:ext cx="9221688" cy="754354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1B76BDD-AF93-4635-8FAD-59BF04EF3AB6}">
      <dsp:nvSpPr>
        <dsp:cNvPr id="0" name=""/>
        <dsp:cNvSpPr/>
      </dsp:nvSpPr>
      <dsp:spPr>
        <a:xfrm>
          <a:off x="228192" y="3943270"/>
          <a:ext cx="414894" cy="414894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03BC959-5F00-4DD2-BF96-80D340CBDD57}">
      <dsp:nvSpPr>
        <dsp:cNvPr id="0" name=""/>
        <dsp:cNvSpPr/>
      </dsp:nvSpPr>
      <dsp:spPr>
        <a:xfrm>
          <a:off x="871279" y="3773540"/>
          <a:ext cx="8350408" cy="7543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9836" tIns="79836" rIns="79836" bIns="79836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FTSE4Good: Seria </a:t>
          </a:r>
          <a:r>
            <a:rPr lang="en-US" sz="1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indeksów</a:t>
          </a:r>
          <a:r>
            <a:rPr lang="en-US" sz="1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ESG </a:t>
          </a:r>
          <a:r>
            <a:rPr lang="en-US" sz="1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opracowana</a:t>
          </a:r>
          <a:r>
            <a:rPr lang="en-US" sz="1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przez</a:t>
          </a:r>
          <a:r>
            <a:rPr lang="en-US" sz="1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FTSE Russell. </a:t>
          </a:r>
          <a:r>
            <a:rPr lang="en-US" sz="1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Uwzględnia</a:t>
          </a:r>
          <a:r>
            <a:rPr lang="en-US" sz="1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firmy</a:t>
          </a:r>
          <a:r>
            <a:rPr lang="en-US" sz="1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spełniające</a:t>
          </a:r>
          <a:r>
            <a:rPr lang="en-US" sz="1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kryteria</a:t>
          </a:r>
          <a:r>
            <a:rPr lang="en-US" sz="1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etyczne</a:t>
          </a:r>
          <a:r>
            <a:rPr lang="en-US" sz="1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sz="1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społeczne</a:t>
          </a:r>
          <a:r>
            <a:rPr lang="en-US" sz="1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sz="1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środowiskowe</a:t>
          </a:r>
          <a:r>
            <a:rPr lang="en-US" sz="1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sp:txBody>
      <dsp:txXfrm>
        <a:off x="871279" y="3773540"/>
        <a:ext cx="8350408" cy="754354"/>
      </dsp:txXfrm>
    </dsp:sp>
    <dsp:sp modelId="{1D01BFFA-7B7C-44B0-9A34-6B2EF209EFA2}">
      <dsp:nvSpPr>
        <dsp:cNvPr id="0" name=""/>
        <dsp:cNvSpPr/>
      </dsp:nvSpPr>
      <dsp:spPr>
        <a:xfrm>
          <a:off x="0" y="4716483"/>
          <a:ext cx="9221688" cy="754354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765F9D-A0B4-42D5-9AB6-A6D88C12EA29}">
      <dsp:nvSpPr>
        <dsp:cNvPr id="0" name=""/>
        <dsp:cNvSpPr/>
      </dsp:nvSpPr>
      <dsp:spPr>
        <a:xfrm>
          <a:off x="228192" y="4886213"/>
          <a:ext cx="414894" cy="414894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29A3C4-37B5-41BD-BB0C-DA40567D1B2C}">
      <dsp:nvSpPr>
        <dsp:cNvPr id="0" name=""/>
        <dsp:cNvSpPr/>
      </dsp:nvSpPr>
      <dsp:spPr>
        <a:xfrm>
          <a:off x="871279" y="4716483"/>
          <a:ext cx="8350408" cy="7543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9836" tIns="79836" rIns="79836" bIns="79836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Corporate Knights’ Global 100: Ranking </a:t>
          </a:r>
          <a:r>
            <a:rPr lang="en-US" sz="1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najbardziej</a:t>
          </a:r>
          <a:r>
            <a:rPr lang="en-US" sz="1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zrównoważonych</a:t>
          </a:r>
          <a:r>
            <a:rPr lang="en-US" sz="1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firm </a:t>
          </a:r>
          <a:r>
            <a:rPr lang="en-US" sz="1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na</a:t>
          </a:r>
          <a:r>
            <a:rPr lang="en-US" sz="1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świecie</a:t>
          </a:r>
          <a:r>
            <a:rPr lang="en-US" sz="1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na</a:t>
          </a:r>
          <a:r>
            <a:rPr lang="en-US" sz="1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podstawie</a:t>
          </a:r>
          <a:r>
            <a:rPr lang="en-US" sz="1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wielu</a:t>
          </a:r>
          <a:r>
            <a:rPr lang="en-US" sz="1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wskaźników</a:t>
          </a:r>
          <a:r>
            <a:rPr lang="en-US" sz="1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ESG.</a:t>
          </a:r>
        </a:p>
      </dsp:txBody>
      <dsp:txXfrm>
        <a:off x="871279" y="4716483"/>
        <a:ext cx="8350408" cy="75435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B1A5A7-2DDA-4CCC-835F-31C7092DB713}">
      <dsp:nvSpPr>
        <dsp:cNvPr id="0" name=""/>
        <dsp:cNvSpPr/>
      </dsp:nvSpPr>
      <dsp:spPr>
        <a:xfrm>
          <a:off x="0" y="45156"/>
          <a:ext cx="4640540" cy="103427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Niektóre</a:t>
          </a:r>
          <a:r>
            <a:rPr lang="en-US" sz="1700" kern="1200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700" kern="1200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firmy</a:t>
          </a:r>
          <a:r>
            <a:rPr lang="en-US" sz="1700" kern="1200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700" kern="1200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przedstawiają</a:t>
          </a:r>
          <a:r>
            <a:rPr lang="en-US" sz="1700" kern="1200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700" kern="1200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się</a:t>
          </a:r>
          <a:r>
            <a:rPr lang="en-US" sz="1700" kern="1200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700" kern="1200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jako</a:t>
          </a:r>
          <a:r>
            <a:rPr lang="en-US" sz="1700" kern="1200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700" kern="1200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zrównoważone</a:t>
          </a:r>
          <a:r>
            <a:rPr lang="en-US" sz="1700" kern="1200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bez </a:t>
          </a:r>
          <a:r>
            <a:rPr lang="en-US" sz="1700" kern="1200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rzeczywistego</a:t>
          </a:r>
          <a:r>
            <a:rPr lang="en-US" sz="1700" kern="1200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700" kern="1200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uzasadnienia</a:t>
          </a:r>
          <a:r>
            <a:rPr lang="en-US" sz="1700" kern="1200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 </a:t>
          </a:r>
        </a:p>
      </dsp:txBody>
      <dsp:txXfrm>
        <a:off x="50489" y="95645"/>
        <a:ext cx="4539562" cy="933301"/>
      </dsp:txXfrm>
    </dsp:sp>
    <dsp:sp modelId="{C694161E-FE27-42FA-8F51-0E94995BE88F}">
      <dsp:nvSpPr>
        <dsp:cNvPr id="0" name=""/>
        <dsp:cNvSpPr/>
      </dsp:nvSpPr>
      <dsp:spPr>
        <a:xfrm>
          <a:off x="0" y="1128396"/>
          <a:ext cx="4640540" cy="1034279"/>
        </a:xfrm>
        <a:prstGeom prst="roundRect">
          <a:avLst/>
        </a:prstGeom>
        <a:solidFill>
          <a:schemeClr val="accent2">
            <a:hueOff val="-4809357"/>
            <a:satOff val="0"/>
            <a:lumOff val="-1392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Przykład</a:t>
          </a:r>
          <a:r>
            <a:rPr lang="en-US" sz="1700" kern="1200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: </a:t>
          </a:r>
          <a:r>
            <a:rPr lang="en-US" sz="1700" kern="1200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kampanie</a:t>
          </a:r>
          <a:r>
            <a:rPr lang="en-US" sz="1700" kern="1200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H&amp;M o </a:t>
          </a:r>
          <a:r>
            <a:rPr lang="en-US" sz="1700" kern="1200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kolekcjach</a:t>
          </a:r>
          <a:r>
            <a:rPr lang="en-US" sz="1700" kern="1200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700" kern="1200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eko</a:t>
          </a:r>
          <a:r>
            <a:rPr lang="en-US" sz="1700" kern="1200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bez </a:t>
          </a:r>
          <a:r>
            <a:rPr lang="en-US" sz="1700" kern="1200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jasnej</a:t>
          </a:r>
          <a:r>
            <a:rPr lang="en-US" sz="1700" kern="1200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700" kern="1200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metody</a:t>
          </a:r>
          <a:r>
            <a:rPr lang="en-US" sz="1700" kern="1200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700" kern="1200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weryfikacji</a:t>
          </a:r>
          <a:r>
            <a:rPr lang="en-US" sz="1700" kern="1200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sp:txBody>
      <dsp:txXfrm>
        <a:off x="50489" y="1178885"/>
        <a:ext cx="4539562" cy="933301"/>
      </dsp:txXfrm>
    </dsp:sp>
    <dsp:sp modelId="{FDD18466-4D16-4284-AD55-0E51C7A7B26E}">
      <dsp:nvSpPr>
        <dsp:cNvPr id="0" name=""/>
        <dsp:cNvSpPr/>
      </dsp:nvSpPr>
      <dsp:spPr>
        <a:xfrm>
          <a:off x="0" y="2211636"/>
          <a:ext cx="4640540" cy="1034279"/>
        </a:xfrm>
        <a:prstGeom prst="roundRect">
          <a:avLst/>
        </a:prstGeom>
        <a:solidFill>
          <a:schemeClr val="accent2">
            <a:hueOff val="-9618713"/>
            <a:satOff val="0"/>
            <a:lumOff val="-2784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Wymagana</a:t>
          </a:r>
          <a:r>
            <a:rPr lang="en-US" sz="1700" kern="1200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jest </a:t>
          </a:r>
          <a:r>
            <a:rPr lang="en-US" sz="1700" kern="1200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większa</a:t>
          </a:r>
          <a:r>
            <a:rPr lang="en-US" sz="1700" kern="1200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700" kern="1200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transparentność</a:t>
          </a:r>
          <a:r>
            <a:rPr lang="en-US" sz="1700" kern="1200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sp:txBody>
      <dsp:txXfrm>
        <a:off x="50489" y="2262125"/>
        <a:ext cx="4539562" cy="93330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9B4AA1-4504-4248-8F2B-F7F0201D0C92}">
      <dsp:nvSpPr>
        <dsp:cNvPr id="0" name=""/>
        <dsp:cNvSpPr/>
      </dsp:nvSpPr>
      <dsp:spPr>
        <a:xfrm>
          <a:off x="0" y="350959"/>
          <a:ext cx="5017472" cy="15210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Dyrektywa</a:t>
          </a:r>
          <a:r>
            <a:rPr lang="en-US" sz="2500" kern="1200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CSRD (UE) </a:t>
          </a:r>
          <a:r>
            <a:rPr lang="en-US" sz="2500" kern="1200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wymusza</a:t>
          </a:r>
          <a:r>
            <a:rPr lang="en-US" sz="2500" kern="1200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integrację</a:t>
          </a:r>
          <a:r>
            <a:rPr lang="en-US" sz="2500" kern="1200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raportowania</a:t>
          </a:r>
          <a:r>
            <a:rPr lang="en-US" sz="2500" kern="1200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ESG z </a:t>
          </a:r>
          <a:r>
            <a:rPr lang="en-US" sz="2500" kern="1200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danymi</a:t>
          </a:r>
          <a:r>
            <a:rPr lang="en-US" sz="2500" kern="1200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finansowymi</a:t>
          </a:r>
          <a:r>
            <a:rPr lang="en-US" sz="2500" kern="1200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sp:txBody>
      <dsp:txXfrm>
        <a:off x="74249" y="425208"/>
        <a:ext cx="4868974" cy="1372502"/>
      </dsp:txXfrm>
    </dsp:sp>
    <dsp:sp modelId="{1235654B-1A52-411D-8A89-87C70B080947}">
      <dsp:nvSpPr>
        <dsp:cNvPr id="0" name=""/>
        <dsp:cNvSpPr/>
      </dsp:nvSpPr>
      <dsp:spPr>
        <a:xfrm>
          <a:off x="0" y="1943959"/>
          <a:ext cx="5017472" cy="1521000"/>
        </a:xfrm>
        <a:prstGeom prst="roundRect">
          <a:avLst/>
        </a:prstGeom>
        <a:solidFill>
          <a:schemeClr val="accent2">
            <a:hueOff val="-9618713"/>
            <a:satOff val="0"/>
            <a:lumOff val="-2784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ESG </a:t>
          </a:r>
          <a:r>
            <a:rPr lang="en-US" sz="2500" kern="1200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staje</a:t>
          </a:r>
          <a:r>
            <a:rPr lang="en-US" sz="2500" kern="1200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się</a:t>
          </a:r>
          <a:r>
            <a:rPr lang="en-US" sz="2500" kern="1200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nieodłącznym</a:t>
          </a:r>
          <a:r>
            <a:rPr lang="en-US" sz="2500" kern="1200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elementem</a:t>
          </a:r>
          <a:r>
            <a:rPr lang="en-US" sz="2500" kern="1200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oceny</a:t>
          </a:r>
          <a:r>
            <a:rPr lang="en-US" sz="2500" kern="1200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ryzyka</a:t>
          </a:r>
          <a:r>
            <a:rPr lang="en-US" sz="2500" kern="1200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sz="2500" kern="1200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kondycji</a:t>
          </a:r>
          <a:r>
            <a:rPr lang="en-US" sz="2500" kern="1200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firmy</a:t>
          </a:r>
          <a:r>
            <a:rPr lang="en-US" sz="2500" kern="1200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sp:txBody>
      <dsp:txXfrm>
        <a:off x="74249" y="2018208"/>
        <a:ext cx="4868974" cy="137250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E89ED9-90EE-4387-817E-0EC02920B174}">
      <dsp:nvSpPr>
        <dsp:cNvPr id="0" name=""/>
        <dsp:cNvSpPr/>
      </dsp:nvSpPr>
      <dsp:spPr>
        <a:xfrm>
          <a:off x="0" y="226399"/>
          <a:ext cx="5017472" cy="164268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Wybierz</a:t>
          </a:r>
          <a:r>
            <a:rPr lang="en-US" sz="2700" kern="1200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700" kern="1200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firmę</a:t>
          </a:r>
          <a:r>
            <a:rPr lang="en-US" sz="2700" kern="1200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700" kern="1200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sz="2700" kern="1200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700" kern="1200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zidentyfikuj</a:t>
          </a:r>
          <a:r>
            <a:rPr lang="en-US" sz="2700" kern="1200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z </a:t>
          </a:r>
          <a:r>
            <a:rPr lang="en-US" sz="2700" kern="1200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jakich</a:t>
          </a:r>
          <a:r>
            <a:rPr lang="en-US" sz="2700" kern="1200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700" kern="1200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narzędzi</a:t>
          </a:r>
          <a:r>
            <a:rPr lang="en-US" sz="2700" kern="1200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700" kern="1200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raportowania</a:t>
          </a:r>
          <a:r>
            <a:rPr lang="en-US" sz="2700" kern="1200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ESG </a:t>
          </a:r>
          <a:r>
            <a:rPr lang="en-US" sz="2700" kern="1200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korzysta</a:t>
          </a:r>
          <a:r>
            <a:rPr lang="en-US" sz="2700" kern="1200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sp:txBody>
      <dsp:txXfrm>
        <a:off x="80189" y="306588"/>
        <a:ext cx="4857094" cy="1482302"/>
      </dsp:txXfrm>
    </dsp:sp>
    <dsp:sp modelId="{F7636A26-25BD-4A4E-AA0F-E4E500E8B530}">
      <dsp:nvSpPr>
        <dsp:cNvPr id="0" name=""/>
        <dsp:cNvSpPr/>
      </dsp:nvSpPr>
      <dsp:spPr>
        <a:xfrm>
          <a:off x="0" y="1946839"/>
          <a:ext cx="5017472" cy="1642680"/>
        </a:xfrm>
        <a:prstGeom prst="roundRect">
          <a:avLst/>
        </a:prstGeom>
        <a:solidFill>
          <a:schemeClr val="accent2">
            <a:hueOff val="-9618713"/>
            <a:satOff val="0"/>
            <a:lumOff val="-2784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Oceń, </a:t>
          </a:r>
          <a:r>
            <a:rPr lang="en-US" sz="2700" kern="1200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czy</a:t>
          </a:r>
          <a:r>
            <a:rPr lang="en-US" sz="2700" kern="1200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700" kern="1200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są</a:t>
          </a:r>
          <a:r>
            <a:rPr lang="en-US" sz="2700" kern="1200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700" kern="1200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wiarygodne</a:t>
          </a:r>
          <a:r>
            <a:rPr lang="en-US" sz="2700" kern="1200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sz="2700" kern="1200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aktualne</a:t>
          </a:r>
          <a:r>
            <a:rPr lang="en-US" sz="2700" kern="1200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700" kern="1200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sz="2700" kern="1200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700" kern="1200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zgodne</a:t>
          </a:r>
          <a:r>
            <a:rPr lang="en-US" sz="2700" kern="1200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ze </a:t>
          </a:r>
          <a:r>
            <a:rPr lang="en-US" sz="2700" kern="1200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standardami</a:t>
          </a:r>
          <a:r>
            <a:rPr lang="en-US" sz="2700" kern="1200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(np. GRI, SASB).</a:t>
          </a:r>
        </a:p>
      </dsp:txBody>
      <dsp:txXfrm>
        <a:off x="80189" y="2027028"/>
        <a:ext cx="4857094" cy="14823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EEFF2B-0721-7148-92D1-1650B5B78E9F}" type="datetimeFigureOut">
              <a:rPr lang="pl-PL" smtClean="0"/>
              <a:t>07.07.2025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02B4DB-5212-AD42-B2C1-BD19AC94D45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92773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image" Target="../media/image4.png"/><Relationship Id="rId16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6613" y="1973818"/>
            <a:ext cx="8639675" cy="4326381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60" y="1973818"/>
            <a:ext cx="3959225" cy="720090"/>
          </a:xfrm>
          <a:prstGeom prst="rect">
            <a:avLst/>
          </a:prstGeom>
        </p:spPr>
      </p:pic>
      <p:pic>
        <p:nvPicPr>
          <p:cNvPr id="14" name="Obraz 13">
            <a:extLst>
              <a:ext uri="{FF2B5EF4-FFF2-40B4-BE49-F238E27FC236}">
                <a16:creationId xmlns:a16="http://schemas.microsoft.com/office/drawing/2014/main" id="{2B41AD81-079D-B212-C8B7-9A9D3BEE517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32" y="540402"/>
            <a:ext cx="1080000" cy="1080000"/>
          </a:xfrm>
          <a:prstGeom prst="rect">
            <a:avLst/>
          </a:prstGeom>
        </p:spPr>
      </p:pic>
      <p:pic>
        <p:nvPicPr>
          <p:cNvPr id="15" name="Obraz 14">
            <a:extLst>
              <a:ext uri="{FF2B5EF4-FFF2-40B4-BE49-F238E27FC236}">
                <a16:creationId xmlns:a16="http://schemas.microsoft.com/office/drawing/2014/main" id="{0A433181-6EED-44B3-4822-4AF9E6BA906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788" y="540402"/>
            <a:ext cx="1080000" cy="1080000"/>
          </a:xfrm>
          <a:prstGeom prst="rect">
            <a:avLst/>
          </a:prstGeom>
        </p:spPr>
      </p:pic>
      <p:pic>
        <p:nvPicPr>
          <p:cNvPr id="16" name="Obraz 15">
            <a:extLst>
              <a:ext uri="{FF2B5EF4-FFF2-40B4-BE49-F238E27FC236}">
                <a16:creationId xmlns:a16="http://schemas.microsoft.com/office/drawing/2014/main" id="{276322E5-6025-7EA2-67FB-9F57E921005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944" y="540402"/>
            <a:ext cx="1080000" cy="10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59113"/>
            <a:ext cx="7920115" cy="1107677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2A3D249-6366-4532-95C2-9DDC07D17B44}" type="datetime1">
              <a:rPr lang="pl-PL" smtClean="0"/>
              <a:t>07.07.2025</a:t>
            </a:fld>
            <a:endParaRPr lang="pl-PL" dirty="0"/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7672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końc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rostokąt 11">
            <a:extLst>
              <a:ext uri="{FF2B5EF4-FFF2-40B4-BE49-F238E27FC236}">
                <a16:creationId xmlns:a16="http://schemas.microsoft.com/office/drawing/2014/main" id="{F8E39A3A-22D6-B8ED-2F58-16F69704FFAA}"/>
              </a:ext>
            </a:extLst>
          </p:cNvPr>
          <p:cNvSpPr/>
          <p:nvPr userDrawn="1"/>
        </p:nvSpPr>
        <p:spPr>
          <a:xfrm>
            <a:off x="2465388" y="4500563"/>
            <a:ext cx="8226426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Symbol zastępczy obrazu 10">
            <a:extLst>
              <a:ext uri="{FF2B5EF4-FFF2-40B4-BE49-F238E27FC236}">
                <a16:creationId xmlns:a16="http://schemas.microsoft.com/office/drawing/2014/main" id="{A760FD32-D539-3290-0E5F-1B5EF08EB2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25525" y="0"/>
            <a:ext cx="8640763" cy="5221288"/>
          </a:xfrm>
          <a:custGeom>
            <a:avLst/>
            <a:gdLst>
              <a:gd name="connsiteX0" fmla="*/ 0 w 8640763"/>
              <a:gd name="connsiteY0" fmla="*/ 0 h 5221288"/>
              <a:gd name="connsiteX1" fmla="*/ 8640763 w 8640763"/>
              <a:gd name="connsiteY1" fmla="*/ 0 h 5221288"/>
              <a:gd name="connsiteX2" fmla="*/ 8640763 w 8640763"/>
              <a:gd name="connsiteY2" fmla="*/ 4500563 h 5221288"/>
              <a:gd name="connsiteX3" fmla="*/ 1439863 w 8640763"/>
              <a:gd name="connsiteY3" fmla="*/ 4500563 h 5221288"/>
              <a:gd name="connsiteX4" fmla="*/ 1439863 w 8640763"/>
              <a:gd name="connsiteY4" fmla="*/ 5221288 h 5221288"/>
              <a:gd name="connsiteX5" fmla="*/ 0 w 8640763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40763" h="5221288">
                <a:moveTo>
                  <a:pt x="0" y="0"/>
                </a:moveTo>
                <a:lnTo>
                  <a:pt x="8640763" y="0"/>
                </a:lnTo>
                <a:lnTo>
                  <a:pt x="8640763" y="4500563"/>
                </a:lnTo>
                <a:lnTo>
                  <a:pt x="1439863" y="4500563"/>
                </a:lnTo>
                <a:lnTo>
                  <a:pt x="1439863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pic>
        <p:nvPicPr>
          <p:cNvPr id="7" name="Obraz 6" descr="Obraz zawierający tekst&#10;&#10;Opis wygenerowany automatycznie">
            <a:extLst>
              <a:ext uri="{FF2B5EF4-FFF2-40B4-BE49-F238E27FC236}">
                <a16:creationId xmlns:a16="http://schemas.microsoft.com/office/drawing/2014/main" id="{3B4B8A84-3D08-244B-BF5B-6E361D1A74B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975" y="4500563"/>
            <a:ext cx="3959225" cy="720090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C3C397EF-E780-3941-A190-8FF660EE9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5750" y="5593629"/>
            <a:ext cx="7559675" cy="705572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pic>
        <p:nvPicPr>
          <p:cNvPr id="8" name="Obraz 7" descr="znak Funduszy Europejskich">
            <a:extLst>
              <a:ext uri="{FF2B5EF4-FFF2-40B4-BE49-F238E27FC236}">
                <a16:creationId xmlns:a16="http://schemas.microsoft.com/office/drawing/2014/main" id="{BFD80FA4-66E0-3049-A92A-085F431CEB0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9" name="Obraz 8" descr="flaga Unii Europejskie z dopiskiem dofinansowane przez Unię Europejską">
            <a:extLst>
              <a:ext uri="{FF2B5EF4-FFF2-40B4-BE49-F238E27FC236}">
                <a16:creationId xmlns:a16="http://schemas.microsoft.com/office/drawing/2014/main" id="{695F0183-048A-AF46-A850-8C265BFACC2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0" name="Obraz 9" descr="barwy RP">
            <a:extLst>
              <a:ext uri="{FF2B5EF4-FFF2-40B4-BE49-F238E27FC236}">
                <a16:creationId xmlns:a16="http://schemas.microsoft.com/office/drawing/2014/main" id="{875F5C9C-57CB-134D-A405-3BC05A23D85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084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5525" y="1983572"/>
            <a:ext cx="8640763" cy="4316627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25" y="1983572"/>
            <a:ext cx="3959225" cy="7200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087764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68EEE8EE-D7CF-4F1D-849B-3E54D1DD80B0}" type="datetime1">
              <a:rPr lang="pl-PL" smtClean="0"/>
              <a:t>07.07.2025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j z dopiskiem dofinansowane przez Unię Europejską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6" name="Obraz 5">
            <a:extLst>
              <a:ext uri="{FF2B5EF4-FFF2-40B4-BE49-F238E27FC236}">
                <a16:creationId xmlns:a16="http://schemas.microsoft.com/office/drawing/2014/main" id="{039E0742-6ADE-F448-8437-7F591E1D07F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757" y="1244366"/>
            <a:ext cx="381000" cy="381000"/>
          </a:xfrm>
          <a:prstGeom prst="rect">
            <a:avLst/>
          </a:prstGeom>
        </p:spPr>
      </p:pic>
      <p:pic>
        <p:nvPicPr>
          <p:cNvPr id="17" name="Obraz 16">
            <a:extLst>
              <a:ext uri="{FF2B5EF4-FFF2-40B4-BE49-F238E27FC236}">
                <a16:creationId xmlns:a16="http://schemas.microsoft.com/office/drawing/2014/main" id="{F60567DB-D582-D44E-A6AD-12B2B5F1FE7B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250" y="545866"/>
            <a:ext cx="381000" cy="381000"/>
          </a:xfrm>
          <a:prstGeom prst="rect">
            <a:avLst/>
          </a:prstGeom>
        </p:spPr>
      </p:pic>
      <p:pic>
        <p:nvPicPr>
          <p:cNvPr id="19" name="Obraz 18">
            <a:extLst>
              <a:ext uri="{FF2B5EF4-FFF2-40B4-BE49-F238E27FC236}">
                <a16:creationId xmlns:a16="http://schemas.microsoft.com/office/drawing/2014/main" id="{39EEE39C-033E-F640-8C4C-E23D91BEA336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511" y="1244366"/>
            <a:ext cx="381000" cy="381000"/>
          </a:xfrm>
          <a:prstGeom prst="rect">
            <a:avLst/>
          </a:prstGeom>
        </p:spPr>
      </p:pic>
      <p:pic>
        <p:nvPicPr>
          <p:cNvPr id="21" name="Obraz 20">
            <a:extLst>
              <a:ext uri="{FF2B5EF4-FFF2-40B4-BE49-F238E27FC236}">
                <a16:creationId xmlns:a16="http://schemas.microsoft.com/office/drawing/2014/main" id="{C169AC8E-96EA-1048-803E-97D6CEE5E102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786" y="538288"/>
            <a:ext cx="381000" cy="381000"/>
          </a:xfrm>
          <a:prstGeom prst="rect">
            <a:avLst/>
          </a:prstGeom>
        </p:spPr>
      </p:pic>
      <p:pic>
        <p:nvPicPr>
          <p:cNvPr id="23" name="Obraz 22">
            <a:extLst>
              <a:ext uri="{FF2B5EF4-FFF2-40B4-BE49-F238E27FC236}">
                <a16:creationId xmlns:a16="http://schemas.microsoft.com/office/drawing/2014/main" id="{D5D90F56-CFD2-1A40-B479-B556FC2D370D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525" y="545866"/>
            <a:ext cx="381000" cy="381000"/>
          </a:xfrm>
          <a:prstGeom prst="rect">
            <a:avLst/>
          </a:prstGeom>
        </p:spPr>
      </p:pic>
      <p:pic>
        <p:nvPicPr>
          <p:cNvPr id="25" name="Obraz 24">
            <a:extLst>
              <a:ext uri="{FF2B5EF4-FFF2-40B4-BE49-F238E27FC236}">
                <a16:creationId xmlns:a16="http://schemas.microsoft.com/office/drawing/2014/main" id="{48E96C1A-FA5C-A24F-9872-8608B9B3BC4F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4293" y="1254829"/>
            <a:ext cx="381000" cy="381000"/>
          </a:xfrm>
          <a:prstGeom prst="rect">
            <a:avLst/>
          </a:prstGeom>
        </p:spPr>
      </p:pic>
      <p:pic>
        <p:nvPicPr>
          <p:cNvPr id="27" name="Obraz 26">
            <a:extLst>
              <a:ext uri="{FF2B5EF4-FFF2-40B4-BE49-F238E27FC236}">
                <a16:creationId xmlns:a16="http://schemas.microsoft.com/office/drawing/2014/main" id="{28B2440F-CBE5-784D-ADC8-E797F64F472B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543567"/>
            <a:ext cx="381000" cy="381000"/>
          </a:xfrm>
          <a:prstGeom prst="rect">
            <a:avLst/>
          </a:prstGeom>
        </p:spPr>
      </p:pic>
      <p:pic>
        <p:nvPicPr>
          <p:cNvPr id="29" name="Obraz 28">
            <a:extLst>
              <a:ext uri="{FF2B5EF4-FFF2-40B4-BE49-F238E27FC236}">
                <a16:creationId xmlns:a16="http://schemas.microsoft.com/office/drawing/2014/main" id="{1C717A0E-10D0-FA43-BF65-49909BDCEAFA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7018" y="535269"/>
            <a:ext cx="381000" cy="381000"/>
          </a:xfrm>
          <a:prstGeom prst="rect">
            <a:avLst/>
          </a:prstGeom>
        </p:spPr>
      </p:pic>
      <p:pic>
        <p:nvPicPr>
          <p:cNvPr id="31" name="Obraz 30">
            <a:extLst>
              <a:ext uri="{FF2B5EF4-FFF2-40B4-BE49-F238E27FC236}">
                <a16:creationId xmlns:a16="http://schemas.microsoft.com/office/drawing/2014/main" id="{A2891D6F-956C-9342-B2BB-C701A5BC5154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256" y="531095"/>
            <a:ext cx="381000" cy="381000"/>
          </a:xfrm>
          <a:prstGeom prst="rect">
            <a:avLst/>
          </a:prstGeom>
        </p:spPr>
      </p:pic>
      <p:pic>
        <p:nvPicPr>
          <p:cNvPr id="33" name="Obraz 32">
            <a:extLst>
              <a:ext uri="{FF2B5EF4-FFF2-40B4-BE49-F238E27FC236}">
                <a16:creationId xmlns:a16="http://schemas.microsoft.com/office/drawing/2014/main" id="{7DE0C268-A93E-1C47-9AA3-10F1F10D0971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4802" y="1251987"/>
            <a:ext cx="381000" cy="381000"/>
          </a:xfrm>
          <a:prstGeom prst="rect">
            <a:avLst/>
          </a:prstGeom>
        </p:spPr>
      </p:pic>
      <p:pic>
        <p:nvPicPr>
          <p:cNvPr id="35" name="Obraz 34">
            <a:extLst>
              <a:ext uri="{FF2B5EF4-FFF2-40B4-BE49-F238E27FC236}">
                <a16:creationId xmlns:a16="http://schemas.microsoft.com/office/drawing/2014/main" id="{45508241-FE91-D847-8686-4F72BD314220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613" y="1250549"/>
            <a:ext cx="381000" cy="381000"/>
          </a:xfrm>
          <a:prstGeom prst="rect">
            <a:avLst/>
          </a:prstGeom>
        </p:spPr>
      </p:pic>
      <p:pic>
        <p:nvPicPr>
          <p:cNvPr id="37" name="Obraz 36">
            <a:extLst>
              <a:ext uri="{FF2B5EF4-FFF2-40B4-BE49-F238E27FC236}">
                <a16:creationId xmlns:a16="http://schemas.microsoft.com/office/drawing/2014/main" id="{EB9A3203-260A-FA4A-9526-A6276A5756DA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1250549"/>
            <a:ext cx="3810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0260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owy (krótk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ymbol zastępczy obrazu 16">
            <a:extLst>
              <a:ext uri="{FF2B5EF4-FFF2-40B4-BE49-F238E27FC236}">
                <a16:creationId xmlns:a16="http://schemas.microsoft.com/office/drawing/2014/main" id="{69383BDA-94B1-6FB6-27E3-0CC3DEDF5AF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6784975" cy="5221288"/>
          </a:xfrm>
          <a:custGeom>
            <a:avLst/>
            <a:gdLst>
              <a:gd name="connsiteX0" fmla="*/ 0 w 6784975"/>
              <a:gd name="connsiteY0" fmla="*/ 0 h 5221288"/>
              <a:gd name="connsiteX1" fmla="*/ 6784975 w 6784975"/>
              <a:gd name="connsiteY1" fmla="*/ 0 h 5221288"/>
              <a:gd name="connsiteX2" fmla="*/ 6784975 w 6784975"/>
              <a:gd name="connsiteY2" fmla="*/ 4500563 h 5221288"/>
              <a:gd name="connsiteX3" fmla="*/ 2825750 w 6784975"/>
              <a:gd name="connsiteY3" fmla="*/ 4500563 h 5221288"/>
              <a:gd name="connsiteX4" fmla="*/ 2825750 w 6784975"/>
              <a:gd name="connsiteY4" fmla="*/ 5221288 h 5221288"/>
              <a:gd name="connsiteX5" fmla="*/ 0 w 6784975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84975" h="5221288">
                <a:moveTo>
                  <a:pt x="0" y="0"/>
                </a:moveTo>
                <a:lnTo>
                  <a:pt x="6784975" y="0"/>
                </a:lnTo>
                <a:lnTo>
                  <a:pt x="6784975" y="4500563"/>
                </a:lnTo>
                <a:lnTo>
                  <a:pt x="2825750" y="4500563"/>
                </a:lnTo>
                <a:lnTo>
                  <a:pt x="2825750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 dirty="0"/>
              <a:t>Kliknij ikonę, aby dodać obraz</a:t>
            </a:r>
          </a:p>
        </p:txBody>
      </p:sp>
      <p:sp>
        <p:nvSpPr>
          <p:cNvPr id="13" name="Prostokąt 12">
            <a:extLst>
              <a:ext uri="{FF2B5EF4-FFF2-40B4-BE49-F238E27FC236}">
                <a16:creationId xmlns:a16="http://schemas.microsoft.com/office/drawing/2014/main" id="{38965D1A-9BC8-2AB7-6B73-C2BBDA5D66AA}"/>
              </a:ext>
            </a:extLst>
          </p:cNvPr>
          <p:cNvSpPr/>
          <p:nvPr userDrawn="1"/>
        </p:nvSpPr>
        <p:spPr>
          <a:xfrm>
            <a:off x="2825750" y="4500563"/>
            <a:ext cx="6840538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72808" y="5579563"/>
            <a:ext cx="6133117" cy="648546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6444" y="539750"/>
            <a:ext cx="1799844" cy="366725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857886D-A165-4D54-8DB0-CE6586ECA8EC}" type="datetime1">
              <a:rPr lang="pl-PL" smtClean="0"/>
              <a:t>07.07.2025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70B23A41-17AB-76D8-3EFE-38FC22C5B56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 z dopiskiem dofinansowane przez Unię Europejską">
            <a:extLst>
              <a:ext uri="{FF2B5EF4-FFF2-40B4-BE49-F238E27FC236}">
                <a16:creationId xmlns:a16="http://schemas.microsoft.com/office/drawing/2014/main" id="{E8AB2AB5-3131-C310-7606-6899798511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7C93677B-A16E-82CA-7FC4-B6B51516070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18" name="Obraz 17" descr="Obraz zawierający tekst&#10;&#10;Opis wygenerowany automatycznie">
            <a:extLst>
              <a:ext uri="{FF2B5EF4-FFF2-40B4-BE49-F238E27FC236}">
                <a16:creationId xmlns:a16="http://schemas.microsoft.com/office/drawing/2014/main" id="{EB4DB370-BCB9-D1E9-5613-5A9DCA5F311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750" y="4500563"/>
            <a:ext cx="3959225" cy="720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35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2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>
            <a:extLst>
              <a:ext uri="{FF2B5EF4-FFF2-40B4-BE49-F238E27FC236}">
                <a16:creationId xmlns:a16="http://schemas.microsoft.com/office/drawing/2014/main" id="{0D1F565A-4734-6B49-4F72-233C397DE031}"/>
              </a:ext>
            </a:extLst>
          </p:cNvPr>
          <p:cNvSpPr/>
          <p:nvPr userDrawn="1"/>
        </p:nvSpPr>
        <p:spPr>
          <a:xfrm>
            <a:off x="2825749" y="4500563"/>
            <a:ext cx="7196139" cy="21595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Symbol zastępczy obrazu 8">
            <a:extLst>
              <a:ext uri="{FF2B5EF4-FFF2-40B4-BE49-F238E27FC236}">
                <a16:creationId xmlns:a16="http://schemas.microsoft.com/office/drawing/2014/main" id="{12E8330A-FFD8-2BBA-E745-7200C0738BE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9925" y="0"/>
            <a:ext cx="6835775" cy="4859338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35775" h="4859338">
                <a:moveTo>
                  <a:pt x="0" y="0"/>
                </a:moveTo>
                <a:lnTo>
                  <a:pt x="6835775" y="0"/>
                </a:lnTo>
                <a:lnTo>
                  <a:pt x="6835775" y="4500563"/>
                </a:lnTo>
                <a:lnTo>
                  <a:pt x="2155824" y="4500563"/>
                </a:lnTo>
                <a:lnTo>
                  <a:pt x="2155824" y="4859338"/>
                </a:lnTo>
                <a:lnTo>
                  <a:pt x="0" y="48593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7BF7E1EF-0AB1-F3B1-F5CD-6A2AA3056193}"/>
              </a:ext>
            </a:extLst>
          </p:cNvPr>
          <p:cNvSpPr/>
          <p:nvPr userDrawn="1"/>
        </p:nvSpPr>
        <p:spPr>
          <a:xfrm>
            <a:off x="3905250" y="4500562"/>
            <a:ext cx="3600449" cy="359395"/>
          </a:xfrm>
          <a:prstGeom prst="rect">
            <a:avLst/>
          </a:prstGeom>
          <a:solidFill>
            <a:srgbClr val="0052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03E2C530-5988-0861-50D8-1C7FE1662A60}"/>
              </a:ext>
            </a:extLst>
          </p:cNvPr>
          <p:cNvSpPr/>
          <p:nvPr userDrawn="1"/>
        </p:nvSpPr>
        <p:spPr>
          <a:xfrm>
            <a:off x="2825751" y="4500561"/>
            <a:ext cx="1079500" cy="3587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86113" y="5195719"/>
            <a:ext cx="6480176" cy="1320421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9016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ajd - tytuł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05279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ajd - tytuł + 2 elementy zawartości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34000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ajd - tytuł + zdjęcie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906" y="899836"/>
            <a:ext cx="4320000" cy="1080001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906" y="1979837"/>
            <a:ext cx="4320382" cy="468000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Symbol zastępczy obrazu 6">
            <a:extLst>
              <a:ext uri="{FF2B5EF4-FFF2-40B4-BE49-F238E27FC236}">
                <a16:creationId xmlns:a16="http://schemas.microsoft.com/office/drawing/2014/main" id="{E681B9F9-7BA5-2D43-A1BD-8AF5D02506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900113"/>
            <a:ext cx="4986338" cy="5759726"/>
          </a:xfr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53987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Slajd - tytuł + zawartość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630E28BA-19A4-6182-CE10-65107EDF6B75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69991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1_Slajd - tytuł + 2 elementy zawartości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A72189C-757E-47DF-313E-E0F36399C09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E363107C-97A9-9A5D-A2A2-E6ABB7ED4C62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95970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5525" y="899836"/>
            <a:ext cx="8640381" cy="108000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5907" y="1979837"/>
            <a:ext cx="8640382" cy="468000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  <a:endParaRPr lang="en-US" dirty="0"/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617E16B8-2BD0-D12E-978E-94E428DF9717}"/>
              </a:ext>
            </a:extLst>
          </p:cNvPr>
          <p:cNvSpPr/>
          <p:nvPr userDrawn="1"/>
        </p:nvSpPr>
        <p:spPr>
          <a:xfrm>
            <a:off x="1025870" y="0"/>
            <a:ext cx="1080742" cy="1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662915FD-1FF3-5CF3-5C57-034114B5E6A2}"/>
              </a:ext>
            </a:extLst>
          </p:cNvPr>
          <p:cNvSpPr/>
          <p:nvPr userDrawn="1"/>
        </p:nvSpPr>
        <p:spPr>
          <a:xfrm>
            <a:off x="2106612" y="0"/>
            <a:ext cx="7559293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026AD61-FC69-65FC-05E3-06AA14C893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lvl1pPr algn="r">
              <a:defRPr sz="10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4C2A84FB-402E-BB6C-632B-D1ADD49B7D8C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86163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25" r:id="rId2"/>
    <p:sldLayoutId id="2147483720" r:id="rId3"/>
    <p:sldLayoutId id="2147483721" r:id="rId4"/>
    <p:sldLayoutId id="2147483710" r:id="rId5"/>
    <p:sldLayoutId id="2147483712" r:id="rId6"/>
    <p:sldLayoutId id="2147483726" r:id="rId7"/>
    <p:sldLayoutId id="2147483740" r:id="rId8"/>
    <p:sldLayoutId id="2147483723" r:id="rId9"/>
    <p:sldLayoutId id="2147483728" r:id="rId10"/>
  </p:sldLayoutIdLst>
  <p:hf hdr="0" ftr="0"/>
  <p:txStyles>
    <p:titleStyle>
      <a:lvl1pPr algn="l" defTabSz="1007943" rtl="0" eaLnBrk="1" latinLnBrk="0" hangingPunct="1">
        <a:lnSpc>
          <a:spcPts val="3600"/>
        </a:lnSpc>
        <a:spcBef>
          <a:spcPct val="0"/>
        </a:spcBef>
        <a:buNone/>
        <a:defRPr sz="2800" b="1" kern="1200">
          <a:solidFill>
            <a:schemeClr val="tx2"/>
          </a:solidFill>
          <a:latin typeface="Open Sans" pitchFamily="2" charset="0"/>
          <a:ea typeface="Open Sans" pitchFamily="2" charset="0"/>
          <a:cs typeface="Open Sans" pitchFamily="2" charset="0"/>
        </a:defRPr>
      </a:lvl1pPr>
    </p:titleStyle>
    <p:bodyStyle>
      <a:lvl1pPr marL="251986" indent="-251986" algn="l" defTabSz="1007943" rtl="0" eaLnBrk="1" latinLnBrk="0" hangingPunct="1">
        <a:lnSpc>
          <a:spcPts val="2400"/>
        </a:lnSpc>
        <a:spcBef>
          <a:spcPts val="1102"/>
        </a:spcBef>
        <a:buClr>
          <a:schemeClr val="accent1"/>
        </a:buClr>
        <a:buFontTx/>
        <a:buBlip>
          <a:blip r:embed="rId12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1pPr>
      <a:lvl2pPr marL="755957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3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2pPr>
      <a:lvl3pPr marL="1259929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4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3pPr>
      <a:lvl4pPr marL="1763900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4pPr>
      <a:lvl5pPr marL="2267872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93" userDrawn="1">
          <p15:clr>
            <a:srgbClr val="F26B43"/>
          </p15:clr>
        </p15:guide>
        <p15:guide id="2" pos="419" userDrawn="1">
          <p15:clr>
            <a:srgbClr val="F26B43"/>
          </p15:clr>
        </p15:guide>
        <p15:guide id="3" pos="646" userDrawn="1">
          <p15:clr>
            <a:srgbClr val="F26B43"/>
          </p15:clr>
        </p15:guide>
        <p15:guide id="4" pos="873" userDrawn="1">
          <p15:clr>
            <a:srgbClr val="F26B43"/>
          </p15:clr>
        </p15:guide>
        <p15:guide id="5" pos="1100" userDrawn="1">
          <p15:clr>
            <a:srgbClr val="F26B43"/>
          </p15:clr>
        </p15:guide>
        <p15:guide id="6" pos="1327" userDrawn="1">
          <p15:clr>
            <a:srgbClr val="F26B43"/>
          </p15:clr>
        </p15:guide>
        <p15:guide id="7" pos="1553" userDrawn="1">
          <p15:clr>
            <a:srgbClr val="F26B43"/>
          </p15:clr>
        </p15:guide>
        <p15:guide id="8" pos="1780" userDrawn="1">
          <p15:clr>
            <a:srgbClr val="F26B43"/>
          </p15:clr>
        </p15:guide>
        <p15:guide id="9" pos="2007" userDrawn="1">
          <p15:clr>
            <a:srgbClr val="F26B43"/>
          </p15:clr>
        </p15:guide>
        <p15:guide id="10" pos="2234" userDrawn="1">
          <p15:clr>
            <a:srgbClr val="F26B43"/>
          </p15:clr>
        </p15:guide>
        <p15:guide id="11" pos="2460" userDrawn="1">
          <p15:clr>
            <a:srgbClr val="F26B43"/>
          </p15:clr>
        </p15:guide>
        <p15:guide id="12" pos="2687" userDrawn="1">
          <p15:clr>
            <a:srgbClr val="F26B43"/>
          </p15:clr>
        </p15:guide>
        <p15:guide id="13" pos="2914" userDrawn="1">
          <p15:clr>
            <a:srgbClr val="F26B43"/>
          </p15:clr>
        </p15:guide>
        <p15:guide id="14" pos="3141" userDrawn="1">
          <p15:clr>
            <a:srgbClr val="F26B43"/>
          </p15:clr>
        </p15:guide>
        <p15:guide id="15" pos="3368" userDrawn="1">
          <p15:clr>
            <a:srgbClr val="F26B43"/>
          </p15:clr>
        </p15:guide>
        <p15:guide id="16" pos="3594" userDrawn="1">
          <p15:clr>
            <a:srgbClr val="F26B43"/>
          </p15:clr>
        </p15:guide>
        <p15:guide id="17" pos="3821" userDrawn="1">
          <p15:clr>
            <a:srgbClr val="F26B43"/>
          </p15:clr>
        </p15:guide>
        <p15:guide id="18" pos="4048" userDrawn="1">
          <p15:clr>
            <a:srgbClr val="F26B43"/>
          </p15:clr>
        </p15:guide>
        <p15:guide id="19" pos="4275" userDrawn="1">
          <p15:clr>
            <a:srgbClr val="F26B43"/>
          </p15:clr>
        </p15:guide>
        <p15:guide id="20" pos="4501" userDrawn="1">
          <p15:clr>
            <a:srgbClr val="F26B43"/>
          </p15:clr>
        </p15:guide>
        <p15:guide id="21" pos="4728" userDrawn="1">
          <p15:clr>
            <a:srgbClr val="F26B43"/>
          </p15:clr>
        </p15:guide>
        <p15:guide id="22" pos="4955" userDrawn="1">
          <p15:clr>
            <a:srgbClr val="F26B43"/>
          </p15:clr>
        </p15:guide>
        <p15:guide id="23" pos="5182" userDrawn="1">
          <p15:clr>
            <a:srgbClr val="F26B43"/>
          </p15:clr>
        </p15:guide>
        <p15:guide id="24" pos="5408" userDrawn="1">
          <p15:clr>
            <a:srgbClr val="F26B43"/>
          </p15:clr>
        </p15:guide>
        <p15:guide id="25" pos="5635" userDrawn="1">
          <p15:clr>
            <a:srgbClr val="F26B43"/>
          </p15:clr>
        </p15:guide>
        <p15:guide id="26" pos="5862" userDrawn="1">
          <p15:clr>
            <a:srgbClr val="F26B43"/>
          </p15:clr>
        </p15:guide>
        <p15:guide id="27" pos="6089" userDrawn="1">
          <p15:clr>
            <a:srgbClr val="F26B43"/>
          </p15:clr>
        </p15:guide>
        <p15:guide id="28" pos="6316" userDrawn="1">
          <p15:clr>
            <a:srgbClr val="F26B43"/>
          </p15:clr>
        </p15:guide>
        <p15:guide id="29" pos="6542" userDrawn="1">
          <p15:clr>
            <a:srgbClr val="F26B43"/>
          </p15:clr>
        </p15:guide>
        <p15:guide id="30" orient="horz" pos="113" userDrawn="1">
          <p15:clr>
            <a:srgbClr val="F26B43"/>
          </p15:clr>
        </p15:guide>
        <p15:guide id="31" orient="horz" pos="340" userDrawn="1">
          <p15:clr>
            <a:srgbClr val="F26B43"/>
          </p15:clr>
        </p15:guide>
        <p15:guide id="32" orient="horz" pos="567" userDrawn="1">
          <p15:clr>
            <a:srgbClr val="F26B43"/>
          </p15:clr>
        </p15:guide>
        <p15:guide id="33" orient="horz" pos="794" userDrawn="1">
          <p15:clr>
            <a:srgbClr val="F26B43"/>
          </p15:clr>
        </p15:guide>
        <p15:guide id="34" orient="horz" pos="1020" userDrawn="1">
          <p15:clr>
            <a:srgbClr val="F26B43"/>
          </p15:clr>
        </p15:guide>
        <p15:guide id="35" orient="horz" pos="1247" userDrawn="1">
          <p15:clr>
            <a:srgbClr val="F26B43"/>
          </p15:clr>
        </p15:guide>
        <p15:guide id="36" orient="horz" pos="1474" userDrawn="1">
          <p15:clr>
            <a:srgbClr val="F26B43"/>
          </p15:clr>
        </p15:guide>
        <p15:guide id="37" orient="horz" pos="1701" userDrawn="1">
          <p15:clr>
            <a:srgbClr val="F26B43"/>
          </p15:clr>
        </p15:guide>
        <p15:guide id="38" orient="horz" pos="1927" userDrawn="1">
          <p15:clr>
            <a:srgbClr val="F26B43"/>
          </p15:clr>
        </p15:guide>
        <p15:guide id="39" orient="horz" pos="2154" userDrawn="1">
          <p15:clr>
            <a:srgbClr val="F26B43"/>
          </p15:clr>
        </p15:guide>
        <p15:guide id="40" orient="horz" pos="2381" userDrawn="1">
          <p15:clr>
            <a:srgbClr val="F26B43"/>
          </p15:clr>
        </p15:guide>
        <p15:guide id="41" orient="horz" pos="2608" userDrawn="1">
          <p15:clr>
            <a:srgbClr val="F26B43"/>
          </p15:clr>
        </p15:guide>
        <p15:guide id="42" orient="horz" pos="2835" userDrawn="1">
          <p15:clr>
            <a:srgbClr val="F26B43"/>
          </p15:clr>
        </p15:guide>
        <p15:guide id="43" orient="horz" pos="3061" userDrawn="1">
          <p15:clr>
            <a:srgbClr val="F26B43"/>
          </p15:clr>
        </p15:guide>
        <p15:guide id="44" orient="horz" pos="3288" userDrawn="1">
          <p15:clr>
            <a:srgbClr val="F26B43"/>
          </p15:clr>
        </p15:guide>
        <p15:guide id="45" orient="horz" pos="3515" userDrawn="1">
          <p15:clr>
            <a:srgbClr val="F26B43"/>
          </p15:clr>
        </p15:guide>
        <p15:guide id="46" orient="horz" pos="3742" userDrawn="1">
          <p15:clr>
            <a:srgbClr val="F26B43"/>
          </p15:clr>
        </p15:guide>
        <p15:guide id="47" orient="horz" pos="3968" userDrawn="1">
          <p15:clr>
            <a:srgbClr val="F26B43"/>
          </p15:clr>
        </p15:guide>
        <p15:guide id="48" orient="horz" pos="4195" userDrawn="1">
          <p15:clr>
            <a:srgbClr val="F26B43"/>
          </p15:clr>
        </p15:guide>
        <p15:guide id="49" orient="horz" pos="4422" userDrawn="1">
          <p15:clr>
            <a:srgbClr val="F26B43"/>
          </p15:clr>
        </p15:guide>
        <p15:guide id="50" orient="horz" pos="464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2726208F-D6F7-1381-5132-3B60A6BFE7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71772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pl-PL" sz="1800" noProof="0" dirty="0"/>
              <a:t>Tytuł prezentacji:</a:t>
            </a:r>
            <a:br>
              <a:rPr lang="pl-PL" sz="1800" noProof="0" dirty="0"/>
            </a:br>
            <a:r>
              <a:rPr lang="pl-PL" sz="1800" noProof="0" dirty="0"/>
              <a:t>Narzędzia raportowania zrównoważonego rozwoju</a:t>
            </a:r>
            <a:br>
              <a:rPr lang="pl-PL" sz="1800" noProof="0" dirty="0">
                <a:solidFill>
                  <a:schemeClr val="tx1"/>
                </a:solidFill>
              </a:rPr>
            </a:br>
            <a:br>
              <a:rPr lang="pl-PL" sz="1800" noProof="0" dirty="0">
                <a:solidFill>
                  <a:schemeClr val="tx1"/>
                </a:solidFill>
              </a:rPr>
            </a:br>
            <a:r>
              <a:rPr lang="pl-PL" sz="1200" noProof="0" dirty="0"/>
              <a:t>Opracował: Przemysław Żukiewicz na podstawie scenariusza Marty </a:t>
            </a:r>
            <a:r>
              <a:rPr lang="pl-PL" sz="1200" noProof="0" dirty="0" err="1"/>
              <a:t>Mędrak</a:t>
            </a:r>
            <a:endParaRPr lang="pl-PL" sz="1200" noProof="0" dirty="0"/>
          </a:p>
        </p:txBody>
      </p:sp>
      <p:sp>
        <p:nvSpPr>
          <p:cNvPr id="5" name="Podtytuł 4">
            <a:extLst>
              <a:ext uri="{FF2B5EF4-FFF2-40B4-BE49-F238E27FC236}">
                <a16:creationId xmlns:a16="http://schemas.microsoft.com/office/drawing/2014/main" id="{0F4B11A1-2445-C731-5567-0EBA6FAF89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85810" y="4859957"/>
            <a:ext cx="7920115" cy="1081837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endParaRPr lang="pl-PL" sz="1400" noProof="0" dirty="0"/>
          </a:p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pl-PL" sz="1100" noProof="0" dirty="0"/>
              <a:t>Projekt pod nazwą Kompetencje jutra - modyfikacja wybranych kierunków studiów w Karkonoskiej Akademii Nauk Stosowanych w Jeleniej Górze realizowany w ramach programu </a:t>
            </a:r>
          </a:p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pl-PL" sz="1100" noProof="0" dirty="0"/>
              <a:t>Fundusze Europejskie dla Rozwoju Społecznego 2021-2027</a:t>
            </a:r>
          </a:p>
          <a:p>
            <a:pPr>
              <a:lnSpc>
                <a:spcPts val="1150"/>
              </a:lnSpc>
              <a:spcBef>
                <a:spcPts val="0"/>
              </a:spcBef>
            </a:pPr>
            <a:endParaRPr lang="pl-PL" sz="1400" noProof="0" dirty="0"/>
          </a:p>
        </p:txBody>
      </p:sp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01A395D3-35E7-4FC6-9F13-A51704F851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385F5-A64F-428D-9CAC-5D502640F501}" type="datetime1">
              <a:rPr lang="pl-PL" noProof="0" smtClean="0"/>
              <a:t>07.07.2025</a:t>
            </a:fld>
            <a:endParaRPr lang="pl-PL" noProof="0" dirty="0"/>
          </a:p>
        </p:txBody>
      </p:sp>
    </p:spTree>
    <p:extLst>
      <p:ext uri="{BB962C8B-B14F-4D97-AF65-F5344CB8AC3E}">
        <p14:creationId xmlns:p14="http://schemas.microsoft.com/office/powerpoint/2010/main" val="10616822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927AA40-6CA1-817C-115F-9921A388922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7746" r="24993" b="-1"/>
          <a:stretch>
            <a:fillRect/>
          </a:stretch>
        </p:blipFill>
        <p:spPr>
          <a:xfrm>
            <a:off x="-6460" y="772773"/>
            <a:ext cx="4258126" cy="6014136"/>
          </a:xfrm>
          <a:custGeom>
            <a:avLst/>
            <a:gdLst/>
            <a:ahLst/>
            <a:cxnLst/>
            <a:rect l="l" t="t" r="r" b="b"/>
            <a:pathLst>
              <a:path w="4636517" h="6858000">
                <a:moveTo>
                  <a:pt x="0" y="0"/>
                </a:moveTo>
                <a:lnTo>
                  <a:pt x="4636517" y="0"/>
                </a:lnTo>
                <a:lnTo>
                  <a:pt x="463651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10048" y="1130550"/>
            <a:ext cx="5017473" cy="1162457"/>
          </a:xfrm>
        </p:spPr>
        <p:txBody>
          <a:bodyPr>
            <a:normAutofit/>
          </a:bodyPr>
          <a:lstStyle/>
          <a:p>
            <a:r>
              <a:rPr dirty="0" err="1"/>
              <a:t>Zadanie</a:t>
            </a:r>
            <a:r>
              <a:rPr dirty="0"/>
              <a:t>: </a:t>
            </a:r>
            <a:r>
              <a:rPr dirty="0" err="1"/>
              <a:t>znajdź</a:t>
            </a:r>
            <a:r>
              <a:rPr dirty="0"/>
              <a:t> </a:t>
            </a:r>
            <a:r>
              <a:rPr dirty="0" err="1"/>
              <a:t>i</a:t>
            </a:r>
            <a:r>
              <a:rPr dirty="0"/>
              <a:t> </a:t>
            </a:r>
            <a:r>
              <a:rPr dirty="0" err="1"/>
              <a:t>oceń</a:t>
            </a:r>
            <a:r>
              <a:rPr dirty="0"/>
              <a:t> </a:t>
            </a:r>
            <a:r>
              <a:rPr dirty="0" err="1"/>
              <a:t>raport</a:t>
            </a:r>
            <a:r>
              <a:rPr dirty="0"/>
              <a:t> ESG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B205FD7A-65F3-B2DF-C28A-10F6409826F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69359229"/>
              </p:ext>
            </p:extLst>
          </p:nvPr>
        </p:nvGraphicFramePr>
        <p:xfrm>
          <a:off x="5110048" y="2411340"/>
          <a:ext cx="5017473" cy="38159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2321" y="1784394"/>
            <a:ext cx="3159409" cy="3912231"/>
          </a:xfrm>
        </p:spPr>
        <p:txBody>
          <a:bodyPr anchor="ctr">
            <a:normAutofit/>
          </a:bodyPr>
          <a:lstStyle/>
          <a:p>
            <a:r>
              <a:rPr lang="pl-PL" sz="2719" dirty="0"/>
              <a:t>Narzędzia raportowania zrównoważonego rozwoju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00081" y="1291346"/>
            <a:ext cx="6056669" cy="4898326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pl-PL" dirty="0"/>
              <a:t>REMINDER:</a:t>
            </a:r>
          </a:p>
          <a:p>
            <a:pPr marL="0" indent="0">
              <a:buNone/>
            </a:pPr>
            <a:r>
              <a:rPr dirty="0" err="1"/>
              <a:t>Raportowanie</a:t>
            </a:r>
            <a:r>
              <a:rPr dirty="0"/>
              <a:t> ESG (Environmental, Social, Governance) to </a:t>
            </a:r>
            <a:r>
              <a:rPr dirty="0" err="1"/>
              <a:t>proces</a:t>
            </a:r>
            <a:r>
              <a:rPr dirty="0"/>
              <a:t> </a:t>
            </a:r>
            <a:r>
              <a:rPr dirty="0" err="1"/>
              <a:t>przekazywania</a:t>
            </a:r>
            <a:r>
              <a:rPr dirty="0"/>
              <a:t> </a:t>
            </a:r>
            <a:r>
              <a:rPr dirty="0" err="1"/>
              <a:t>interesariuszom</a:t>
            </a:r>
            <a:r>
              <a:rPr dirty="0"/>
              <a:t> </a:t>
            </a:r>
            <a:r>
              <a:rPr dirty="0" err="1"/>
              <a:t>informacji</a:t>
            </a:r>
            <a:r>
              <a:rPr dirty="0"/>
              <a:t> o </a:t>
            </a:r>
            <a:r>
              <a:rPr dirty="0" err="1"/>
              <a:t>działaniach</a:t>
            </a:r>
            <a:r>
              <a:rPr dirty="0"/>
              <a:t> </a:t>
            </a:r>
            <a:r>
              <a:rPr dirty="0" err="1"/>
              <a:t>organizacji</a:t>
            </a:r>
            <a:r>
              <a:rPr dirty="0"/>
              <a:t> w </a:t>
            </a:r>
            <a:r>
              <a:rPr dirty="0" err="1"/>
              <a:t>obszarze</a:t>
            </a:r>
            <a:r>
              <a:rPr dirty="0"/>
              <a:t> </a:t>
            </a:r>
            <a:r>
              <a:rPr dirty="0" err="1"/>
              <a:t>środowiska</a:t>
            </a:r>
            <a:r>
              <a:rPr dirty="0"/>
              <a:t>, </a:t>
            </a:r>
            <a:r>
              <a:rPr dirty="0" err="1"/>
              <a:t>społeczeństwa</a:t>
            </a:r>
            <a:r>
              <a:rPr dirty="0"/>
              <a:t> </a:t>
            </a:r>
            <a:r>
              <a:rPr dirty="0" err="1"/>
              <a:t>i</a:t>
            </a:r>
            <a:r>
              <a:rPr dirty="0"/>
              <a:t> </a:t>
            </a:r>
            <a:r>
              <a:rPr dirty="0" err="1"/>
              <a:t>ładu</a:t>
            </a:r>
            <a:r>
              <a:rPr dirty="0"/>
              <a:t> </a:t>
            </a:r>
            <a:r>
              <a:rPr dirty="0" err="1"/>
              <a:t>korporacyjnego</a:t>
            </a:r>
            <a:r>
              <a:rPr dirty="0"/>
              <a:t>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3418" y="1997593"/>
            <a:ext cx="2841772" cy="3564488"/>
          </a:xfrm>
        </p:spPr>
        <p:txBody>
          <a:bodyPr>
            <a:normAutofit/>
          </a:bodyPr>
          <a:lstStyle/>
          <a:p>
            <a:r>
              <a:rPr lang="pl-PL" dirty="0"/>
              <a:t>Dlaczego raportowanie ESG jest ważne?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09372" y="2111025"/>
            <a:ext cx="4855161" cy="345105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dirty="0" err="1"/>
              <a:t>Raportowanie</a:t>
            </a:r>
            <a:r>
              <a:rPr dirty="0"/>
              <a:t> ESG </a:t>
            </a:r>
            <a:r>
              <a:rPr dirty="0" err="1"/>
              <a:t>wspiera</a:t>
            </a:r>
            <a:r>
              <a:rPr dirty="0"/>
              <a:t> </a:t>
            </a:r>
            <a:r>
              <a:rPr dirty="0" err="1"/>
              <a:t>przejrzystość</a:t>
            </a:r>
            <a:r>
              <a:rPr dirty="0"/>
              <a:t>, </a:t>
            </a:r>
            <a:r>
              <a:rPr dirty="0" err="1"/>
              <a:t>ułatwia</a:t>
            </a:r>
            <a:r>
              <a:rPr dirty="0"/>
              <a:t> </a:t>
            </a:r>
            <a:r>
              <a:rPr dirty="0" err="1"/>
              <a:t>podejmowanie</a:t>
            </a:r>
            <a:r>
              <a:rPr dirty="0"/>
              <a:t> </a:t>
            </a:r>
            <a:r>
              <a:rPr dirty="0" err="1"/>
              <a:t>decyzji</a:t>
            </a:r>
            <a:r>
              <a:rPr dirty="0"/>
              <a:t> </a:t>
            </a:r>
            <a:r>
              <a:rPr dirty="0" err="1"/>
              <a:t>inwestorom</a:t>
            </a:r>
            <a:r>
              <a:rPr dirty="0"/>
              <a:t> </a:t>
            </a:r>
            <a:r>
              <a:rPr dirty="0" err="1"/>
              <a:t>i</a:t>
            </a:r>
            <a:r>
              <a:rPr dirty="0"/>
              <a:t> </a:t>
            </a:r>
            <a:r>
              <a:rPr dirty="0" err="1"/>
              <a:t>umożliwia</a:t>
            </a:r>
            <a:r>
              <a:rPr dirty="0"/>
              <a:t> </a:t>
            </a:r>
            <a:r>
              <a:rPr dirty="0" err="1"/>
              <a:t>firmom</a:t>
            </a:r>
            <a:r>
              <a:rPr dirty="0"/>
              <a:t> </a:t>
            </a:r>
            <a:r>
              <a:rPr dirty="0" err="1"/>
              <a:t>ocenę</a:t>
            </a:r>
            <a:r>
              <a:rPr dirty="0"/>
              <a:t> </a:t>
            </a:r>
            <a:r>
              <a:rPr dirty="0" err="1"/>
              <a:t>swojego</a:t>
            </a:r>
            <a:r>
              <a:rPr dirty="0"/>
              <a:t> </a:t>
            </a:r>
            <a:r>
              <a:rPr dirty="0" err="1"/>
              <a:t>wpływu</a:t>
            </a:r>
            <a:r>
              <a:rPr dirty="0"/>
              <a:t> </a:t>
            </a:r>
            <a:r>
              <a:rPr dirty="0" err="1"/>
              <a:t>na</a:t>
            </a:r>
            <a:r>
              <a:rPr dirty="0"/>
              <a:t> </a:t>
            </a:r>
            <a:r>
              <a:rPr dirty="0" err="1"/>
              <a:t>otoczenie</a:t>
            </a:r>
            <a:r>
              <a:rPr dirty="0"/>
              <a:t>.</a:t>
            </a:r>
            <a:endParaRPr lang="pl-PL" dirty="0"/>
          </a:p>
          <a:p>
            <a:pPr marL="0" indent="0">
              <a:buNone/>
            </a:pPr>
            <a:r>
              <a:rPr dirty="0"/>
              <a:t>Jest </a:t>
            </a:r>
            <a:r>
              <a:rPr dirty="0" err="1"/>
              <a:t>również</a:t>
            </a:r>
            <a:r>
              <a:rPr dirty="0"/>
              <a:t> </a:t>
            </a:r>
            <a:r>
              <a:rPr dirty="0" err="1"/>
              <a:t>wymagane</a:t>
            </a:r>
            <a:r>
              <a:rPr dirty="0"/>
              <a:t> </a:t>
            </a:r>
            <a:r>
              <a:rPr dirty="0" err="1"/>
              <a:t>przez</a:t>
            </a:r>
            <a:r>
              <a:rPr lang="pl-PL" dirty="0"/>
              <a:t> takie</a:t>
            </a:r>
            <a:r>
              <a:rPr dirty="0"/>
              <a:t> </a:t>
            </a:r>
            <a:r>
              <a:rPr dirty="0" err="1"/>
              <a:t>regulacje</a:t>
            </a:r>
            <a:r>
              <a:rPr dirty="0"/>
              <a:t>, jak </a:t>
            </a:r>
            <a:r>
              <a:rPr dirty="0" err="1"/>
              <a:t>dyrektywa</a:t>
            </a:r>
            <a:r>
              <a:rPr dirty="0"/>
              <a:t> CSRD w UE.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Rodzaje narzędzi raportowania ESG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32073463-73D0-F739-90CE-FC839022818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44128952"/>
              </p:ext>
            </p:extLst>
          </p:nvPr>
        </p:nvGraphicFramePr>
        <p:xfrm>
          <a:off x="735062" y="1547589"/>
          <a:ext cx="9221688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1" y="1748787"/>
            <a:ext cx="3452826" cy="3653395"/>
          </a:xfrm>
        </p:spPr>
        <p:txBody>
          <a:bodyPr>
            <a:normAutofit/>
          </a:bodyPr>
          <a:lstStyle/>
          <a:p>
            <a:r>
              <a:rPr lang="pl-PL" dirty="0"/>
              <a:t>Przykłady raportu ESG –</a:t>
            </a:r>
            <a:br>
              <a:rPr lang="pl-PL" dirty="0"/>
            </a:br>
            <a:r>
              <a:rPr lang="pl-PL" dirty="0"/>
              <a:t>IKEA / Orlen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5907" y="1492638"/>
            <a:ext cx="4610843" cy="4287731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dirty="0" err="1"/>
              <a:t>Przykład</a:t>
            </a:r>
            <a:r>
              <a:rPr dirty="0"/>
              <a:t> </a:t>
            </a:r>
            <a:r>
              <a:rPr dirty="0" err="1"/>
              <a:t>zastosowania</a:t>
            </a:r>
            <a:r>
              <a:rPr dirty="0"/>
              <a:t> GRI w </a:t>
            </a:r>
            <a:r>
              <a:rPr dirty="0" err="1"/>
              <a:t>praktyce</a:t>
            </a:r>
            <a:endParaRPr lang="pl-PL" dirty="0"/>
          </a:p>
          <a:p>
            <a:pPr marL="0" indent="0">
              <a:buNone/>
            </a:pPr>
            <a:r>
              <a:rPr dirty="0" err="1"/>
              <a:t>Wskaźniki</a:t>
            </a:r>
            <a:r>
              <a:rPr dirty="0"/>
              <a:t>: </a:t>
            </a:r>
            <a:r>
              <a:rPr dirty="0" err="1"/>
              <a:t>ślad</a:t>
            </a:r>
            <a:r>
              <a:rPr dirty="0"/>
              <a:t> </a:t>
            </a:r>
            <a:r>
              <a:rPr dirty="0" err="1"/>
              <a:t>węglowy</a:t>
            </a:r>
            <a:r>
              <a:rPr dirty="0"/>
              <a:t>, </a:t>
            </a:r>
            <a:r>
              <a:rPr dirty="0" err="1"/>
              <a:t>różnorodność</a:t>
            </a:r>
            <a:r>
              <a:rPr dirty="0"/>
              <a:t> w </a:t>
            </a:r>
            <a:r>
              <a:rPr dirty="0" err="1"/>
              <a:t>zatrudnieniu</a:t>
            </a:r>
            <a:r>
              <a:rPr dirty="0"/>
              <a:t>, </a:t>
            </a:r>
            <a:r>
              <a:rPr dirty="0" err="1"/>
              <a:t>przejrzystość</a:t>
            </a:r>
            <a:r>
              <a:rPr dirty="0"/>
              <a:t> </a:t>
            </a:r>
            <a:r>
              <a:rPr dirty="0" err="1"/>
              <a:t>zarządzania</a:t>
            </a:r>
            <a:r>
              <a:rPr dirty="0"/>
              <a:t>.</a:t>
            </a:r>
            <a:endParaRPr lang="pl-PL" dirty="0"/>
          </a:p>
          <a:p>
            <a:pPr marL="0" indent="0">
              <a:buNone/>
            </a:pPr>
            <a:r>
              <a:rPr dirty="0" err="1"/>
              <a:t>Raporty</a:t>
            </a:r>
            <a:r>
              <a:rPr dirty="0"/>
              <a:t> </a:t>
            </a:r>
            <a:r>
              <a:rPr dirty="0" err="1"/>
              <a:t>pomagają</a:t>
            </a:r>
            <a:r>
              <a:rPr dirty="0"/>
              <a:t> </a:t>
            </a:r>
            <a:r>
              <a:rPr dirty="0" err="1"/>
              <a:t>ocenić</a:t>
            </a:r>
            <a:r>
              <a:rPr dirty="0"/>
              <a:t> </a:t>
            </a:r>
            <a:r>
              <a:rPr dirty="0" err="1"/>
              <a:t>rzeczywisty</a:t>
            </a:r>
            <a:r>
              <a:rPr dirty="0"/>
              <a:t> </a:t>
            </a:r>
            <a:r>
              <a:rPr dirty="0" err="1"/>
              <a:t>wpływ</a:t>
            </a:r>
            <a:r>
              <a:rPr dirty="0"/>
              <a:t> </a:t>
            </a:r>
            <a:r>
              <a:rPr dirty="0" err="1"/>
              <a:t>firmy</a:t>
            </a:r>
            <a:r>
              <a:rPr dirty="0"/>
              <a:t> </a:t>
            </a:r>
            <a:r>
              <a:rPr dirty="0" err="1"/>
              <a:t>na</a:t>
            </a:r>
            <a:r>
              <a:rPr dirty="0"/>
              <a:t> </a:t>
            </a:r>
            <a:r>
              <a:rPr dirty="0" err="1"/>
              <a:t>środowisko</a:t>
            </a:r>
            <a:r>
              <a:rPr dirty="0"/>
              <a:t> </a:t>
            </a:r>
            <a:r>
              <a:rPr dirty="0" err="1"/>
              <a:t>i</a:t>
            </a:r>
            <a:r>
              <a:rPr dirty="0"/>
              <a:t> </a:t>
            </a:r>
            <a:r>
              <a:rPr dirty="0" err="1"/>
              <a:t>społeczeństwo</a:t>
            </a:r>
            <a:r>
              <a:rPr dirty="0"/>
              <a:t>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2286" y="1092963"/>
            <a:ext cx="4244462" cy="1584922"/>
          </a:xfrm>
        </p:spPr>
        <p:txBody>
          <a:bodyPr>
            <a:normAutofit/>
          </a:bodyPr>
          <a:lstStyle/>
          <a:p>
            <a:r>
              <a:rPr lang="pl-PL" sz="3596" dirty="0"/>
              <a:t>Jak indeksy ESG wpływają na inwestycje?</a:t>
            </a:r>
          </a:p>
        </p:txBody>
      </p:sp>
      <p:pic>
        <p:nvPicPr>
          <p:cNvPr id="5" name="Picture 4" descr="Płaszczyzna w czerwonym kółku">
            <a:extLst>
              <a:ext uri="{FF2B5EF4-FFF2-40B4-BE49-F238E27FC236}">
                <a16:creationId xmlns:a16="http://schemas.microsoft.com/office/drawing/2014/main" id="{88FF7FAF-506B-1A57-E8F1-B605F7FBFD2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8385" r="19183" b="1"/>
          <a:stretch>
            <a:fillRect/>
          </a:stretch>
        </p:blipFill>
        <p:spPr>
          <a:xfrm>
            <a:off x="18" y="772773"/>
            <a:ext cx="5363927" cy="6014136"/>
          </a:xfrm>
          <a:custGeom>
            <a:avLst/>
            <a:gdLst/>
            <a:ahLst/>
            <a:cxnLst/>
            <a:rect l="l" t="t" r="r" b="b"/>
            <a:pathLst>
              <a:path w="6116569" h="6879321">
                <a:moveTo>
                  <a:pt x="0" y="0"/>
                </a:moveTo>
                <a:lnTo>
                  <a:pt x="2935851" y="0"/>
                </a:lnTo>
                <a:cubicBezTo>
                  <a:pt x="3035710" y="10660"/>
                  <a:pt x="3138421" y="17767"/>
                  <a:pt x="3238280" y="31980"/>
                </a:cubicBezTo>
                <a:cubicBezTo>
                  <a:pt x="3817462" y="106602"/>
                  <a:pt x="3127009" y="277163"/>
                  <a:pt x="3660541" y="550772"/>
                </a:cubicBezTo>
                <a:cubicBezTo>
                  <a:pt x="3706191" y="575645"/>
                  <a:pt x="3757546" y="579199"/>
                  <a:pt x="3808902" y="589860"/>
                </a:cubicBezTo>
                <a:cubicBezTo>
                  <a:pt x="4008620" y="625393"/>
                  <a:pt x="4211192" y="618286"/>
                  <a:pt x="4413762" y="625393"/>
                </a:cubicBezTo>
                <a:cubicBezTo>
                  <a:pt x="4465118" y="628946"/>
                  <a:pt x="4525033" y="625393"/>
                  <a:pt x="4567830" y="721333"/>
                </a:cubicBezTo>
                <a:cubicBezTo>
                  <a:pt x="4425175" y="724888"/>
                  <a:pt x="4305344" y="731994"/>
                  <a:pt x="4171247" y="792401"/>
                </a:cubicBezTo>
                <a:cubicBezTo>
                  <a:pt x="4239722" y="859916"/>
                  <a:pt x="4322462" y="795955"/>
                  <a:pt x="4376671" y="842148"/>
                </a:cubicBezTo>
                <a:cubicBezTo>
                  <a:pt x="4428027" y="888342"/>
                  <a:pt x="4470824" y="891896"/>
                  <a:pt x="4527887" y="813722"/>
                </a:cubicBezTo>
                <a:cubicBezTo>
                  <a:pt x="4556417" y="774634"/>
                  <a:pt x="4604920" y="778187"/>
                  <a:pt x="4633452" y="799508"/>
                </a:cubicBezTo>
                <a:cubicBezTo>
                  <a:pt x="4781813" y="913216"/>
                  <a:pt x="4778960" y="909662"/>
                  <a:pt x="4947293" y="870576"/>
                </a:cubicBezTo>
                <a:cubicBezTo>
                  <a:pt x="5055712" y="845701"/>
                  <a:pt x="5166983" y="806615"/>
                  <a:pt x="5263988" y="820828"/>
                </a:cubicBezTo>
                <a:cubicBezTo>
                  <a:pt x="5275401" y="867022"/>
                  <a:pt x="5263988" y="888342"/>
                  <a:pt x="5249723" y="895449"/>
                </a:cubicBezTo>
                <a:cubicBezTo>
                  <a:pt x="5021475" y="1005604"/>
                  <a:pt x="4975825" y="1122864"/>
                  <a:pt x="4744723" y="1197485"/>
                </a:cubicBezTo>
                <a:cubicBezTo>
                  <a:pt x="4724751" y="1268552"/>
                  <a:pt x="4807491" y="1275660"/>
                  <a:pt x="4767548" y="1346727"/>
                </a:cubicBezTo>
                <a:cubicBezTo>
                  <a:pt x="4693367" y="1407134"/>
                  <a:pt x="4610627" y="1346727"/>
                  <a:pt x="4539299" y="1421348"/>
                </a:cubicBezTo>
                <a:cubicBezTo>
                  <a:pt x="4550712" y="1471094"/>
                  <a:pt x="4610627" y="1432008"/>
                  <a:pt x="4607773" y="1485309"/>
                </a:cubicBezTo>
                <a:cubicBezTo>
                  <a:pt x="4604920" y="1517288"/>
                  <a:pt x="4593508" y="1527948"/>
                  <a:pt x="4579242" y="1535055"/>
                </a:cubicBezTo>
                <a:cubicBezTo>
                  <a:pt x="4776107" y="1538608"/>
                  <a:pt x="5383820" y="1574142"/>
                  <a:pt x="5278255" y="1609676"/>
                </a:cubicBezTo>
                <a:cubicBezTo>
                  <a:pt x="5418057" y="1698511"/>
                  <a:pt x="5623481" y="1609676"/>
                  <a:pt x="5771843" y="1630997"/>
                </a:cubicBezTo>
                <a:cubicBezTo>
                  <a:pt x="5925911" y="1652316"/>
                  <a:pt x="6171278" y="1719830"/>
                  <a:pt x="6105656" y="1748257"/>
                </a:cubicBezTo>
                <a:cubicBezTo>
                  <a:pt x="6031475" y="1780238"/>
                  <a:pt x="5766136" y="2146235"/>
                  <a:pt x="5691955" y="2167555"/>
                </a:cubicBezTo>
                <a:cubicBezTo>
                  <a:pt x="5606362" y="2188875"/>
                  <a:pt x="5589243" y="2217302"/>
                  <a:pt x="5475118" y="2348776"/>
                </a:cubicBezTo>
                <a:cubicBezTo>
                  <a:pt x="5398085" y="2437610"/>
                  <a:pt x="5709074" y="2238623"/>
                  <a:pt x="5826051" y="2291922"/>
                </a:cubicBezTo>
                <a:cubicBezTo>
                  <a:pt x="5868848" y="2309690"/>
                  <a:pt x="5552153" y="2554872"/>
                  <a:pt x="5552153" y="2597513"/>
                </a:cubicBezTo>
                <a:cubicBezTo>
                  <a:pt x="5549300" y="2640153"/>
                  <a:pt x="5577831" y="2647260"/>
                  <a:pt x="5603508" y="2647260"/>
                </a:cubicBezTo>
                <a:cubicBezTo>
                  <a:pt x="5660571" y="2647260"/>
                  <a:pt x="5640599" y="2686346"/>
                  <a:pt x="5700515" y="2679240"/>
                </a:cubicBezTo>
                <a:cubicBezTo>
                  <a:pt x="5523622" y="2800055"/>
                  <a:pt x="5418057" y="2778734"/>
                  <a:pt x="5246870" y="2888889"/>
                </a:cubicBezTo>
                <a:cubicBezTo>
                  <a:pt x="5164130" y="2942189"/>
                  <a:pt x="4921615" y="3119857"/>
                  <a:pt x="4836022" y="3169605"/>
                </a:cubicBezTo>
                <a:cubicBezTo>
                  <a:pt x="4801785" y="3187371"/>
                  <a:pt x="4758988" y="3173158"/>
                  <a:pt x="4736163" y="3233565"/>
                </a:cubicBezTo>
                <a:cubicBezTo>
                  <a:pt x="4770400" y="3279759"/>
                  <a:pt x="4816050" y="3254885"/>
                  <a:pt x="4853141" y="3233565"/>
                </a:cubicBezTo>
                <a:cubicBezTo>
                  <a:pt x="4944440" y="3176711"/>
                  <a:pt x="4935881" y="3190925"/>
                  <a:pt x="4944440" y="3226459"/>
                </a:cubicBezTo>
                <a:cubicBezTo>
                  <a:pt x="4972972" y="3350827"/>
                  <a:pt x="5044300" y="3308186"/>
                  <a:pt x="5109921" y="3283313"/>
                </a:cubicBezTo>
                <a:cubicBezTo>
                  <a:pt x="5303932" y="3208692"/>
                  <a:pt x="5500797" y="3215799"/>
                  <a:pt x="5694809" y="3141178"/>
                </a:cubicBezTo>
                <a:cubicBezTo>
                  <a:pt x="5714781" y="3134070"/>
                  <a:pt x="5612068" y="3283313"/>
                  <a:pt x="5566419" y="3301079"/>
                </a:cubicBezTo>
                <a:cubicBezTo>
                  <a:pt x="5515063" y="3322399"/>
                  <a:pt x="5452294" y="3311739"/>
                  <a:pt x="5415203" y="3397020"/>
                </a:cubicBezTo>
                <a:cubicBezTo>
                  <a:pt x="5477972" y="3414787"/>
                  <a:pt x="5552153" y="3372147"/>
                  <a:pt x="5612068" y="3432554"/>
                </a:cubicBezTo>
                <a:cubicBezTo>
                  <a:pt x="5469413" y="3528494"/>
                  <a:pt x="5329610" y="3535601"/>
                  <a:pt x="5206927" y="3599562"/>
                </a:cubicBezTo>
                <a:cubicBezTo>
                  <a:pt x="5192661" y="3706163"/>
                  <a:pt x="5272548" y="3663523"/>
                  <a:pt x="5301079" y="3723930"/>
                </a:cubicBezTo>
                <a:cubicBezTo>
                  <a:pt x="5072830" y="3844745"/>
                  <a:pt x="4564977" y="4232062"/>
                  <a:pt x="4507915" y="4306683"/>
                </a:cubicBezTo>
                <a:cubicBezTo>
                  <a:pt x="4390937" y="4463031"/>
                  <a:pt x="3900202" y="4562525"/>
                  <a:pt x="3982942" y="4587399"/>
                </a:cubicBezTo>
                <a:cubicBezTo>
                  <a:pt x="4051417" y="4608719"/>
                  <a:pt x="4119891" y="4587399"/>
                  <a:pt x="4185513" y="4541205"/>
                </a:cubicBezTo>
                <a:cubicBezTo>
                  <a:pt x="4291078" y="4466584"/>
                  <a:pt x="5010062" y="4523438"/>
                  <a:pt x="5212633" y="4455924"/>
                </a:cubicBezTo>
                <a:cubicBezTo>
                  <a:pt x="5241164" y="4445264"/>
                  <a:pt x="5283960" y="4409730"/>
                  <a:pt x="5312492" y="4473691"/>
                </a:cubicBezTo>
                <a:cubicBezTo>
                  <a:pt x="5098508" y="4704659"/>
                  <a:pt x="4833169" y="4654913"/>
                  <a:pt x="4596361" y="4818368"/>
                </a:cubicBezTo>
                <a:cubicBezTo>
                  <a:pt x="4684807" y="4917861"/>
                  <a:pt x="4776107" y="4907202"/>
                  <a:pt x="4873113" y="4885882"/>
                </a:cubicBezTo>
                <a:cubicBezTo>
                  <a:pt x="4895938" y="4878775"/>
                  <a:pt x="4930175" y="4871668"/>
                  <a:pt x="4935881" y="4914309"/>
                </a:cubicBezTo>
                <a:cubicBezTo>
                  <a:pt x="4941587" y="4967609"/>
                  <a:pt x="4898790" y="4978270"/>
                  <a:pt x="4873113" y="5003143"/>
                </a:cubicBezTo>
                <a:cubicBezTo>
                  <a:pt x="4833169" y="5038676"/>
                  <a:pt x="4773254" y="4999590"/>
                  <a:pt x="4721898" y="5095530"/>
                </a:cubicBezTo>
                <a:cubicBezTo>
                  <a:pt x="4873113" y="5067104"/>
                  <a:pt x="4998650" y="5020910"/>
                  <a:pt x="5132745" y="4949842"/>
                </a:cubicBezTo>
                <a:cubicBezTo>
                  <a:pt x="5121333" y="5006696"/>
                  <a:pt x="5081390" y="5035123"/>
                  <a:pt x="5101362" y="5081317"/>
                </a:cubicBezTo>
                <a:cubicBezTo>
                  <a:pt x="5118480" y="5116850"/>
                  <a:pt x="5164130" y="5131063"/>
                  <a:pt x="5138452" y="5198578"/>
                </a:cubicBezTo>
                <a:cubicBezTo>
                  <a:pt x="5067125" y="5273199"/>
                  <a:pt x="4967265" y="5258986"/>
                  <a:pt x="4904497" y="5362033"/>
                </a:cubicBezTo>
                <a:cubicBezTo>
                  <a:pt x="4818903" y="5507721"/>
                  <a:pt x="4684807" y="5564575"/>
                  <a:pt x="4579242" y="5674729"/>
                </a:cubicBezTo>
                <a:cubicBezTo>
                  <a:pt x="4545005" y="5713816"/>
                  <a:pt x="4313903" y="5841738"/>
                  <a:pt x="4253988" y="5884379"/>
                </a:cubicBezTo>
                <a:cubicBezTo>
                  <a:pt x="4168395" y="5944786"/>
                  <a:pt x="4071389" y="5966106"/>
                  <a:pt x="3985795" y="6069153"/>
                </a:cubicBezTo>
                <a:cubicBezTo>
                  <a:pt x="4065682" y="6086921"/>
                  <a:pt x="4134157" y="5990979"/>
                  <a:pt x="4231163" y="6030066"/>
                </a:cubicBezTo>
                <a:cubicBezTo>
                  <a:pt x="4074242" y="6133114"/>
                  <a:pt x="3931586" y="6182861"/>
                  <a:pt x="3814609" y="6317889"/>
                </a:cubicBezTo>
                <a:cubicBezTo>
                  <a:pt x="3800343" y="6335656"/>
                  <a:pt x="3771812" y="6332102"/>
                  <a:pt x="3751840" y="6339209"/>
                </a:cubicBezTo>
                <a:cubicBezTo>
                  <a:pt x="3529298" y="6406723"/>
                  <a:pt x="3309608" y="6467130"/>
                  <a:pt x="3089919" y="6563071"/>
                </a:cubicBezTo>
                <a:cubicBezTo>
                  <a:pt x="3041416" y="6584392"/>
                  <a:pt x="2955823" y="6595052"/>
                  <a:pt x="2961529" y="6662566"/>
                </a:cubicBezTo>
                <a:cubicBezTo>
                  <a:pt x="2972941" y="6765613"/>
                  <a:pt x="3055681" y="6687439"/>
                  <a:pt x="3107038" y="6673226"/>
                </a:cubicBezTo>
                <a:cubicBezTo>
                  <a:pt x="3269664" y="6634138"/>
                  <a:pt x="3432292" y="6570178"/>
                  <a:pt x="3594919" y="6591499"/>
                </a:cubicBezTo>
                <a:cubicBezTo>
                  <a:pt x="3483648" y="6637693"/>
                  <a:pt x="3372376" y="6680332"/>
                  <a:pt x="3261106" y="6726527"/>
                </a:cubicBezTo>
                <a:cubicBezTo>
                  <a:pt x="3386642" y="6705206"/>
                  <a:pt x="3495061" y="6786934"/>
                  <a:pt x="3620597" y="6740740"/>
                </a:cubicBezTo>
                <a:cubicBezTo>
                  <a:pt x="3660541" y="6726527"/>
                  <a:pt x="3700484" y="6765613"/>
                  <a:pt x="3703337" y="6826020"/>
                </a:cubicBezTo>
                <a:cubicBezTo>
                  <a:pt x="3706191" y="6847340"/>
                  <a:pt x="3700484" y="6865108"/>
                  <a:pt x="3689072" y="6879321"/>
                </a:cubicBezTo>
                <a:lnTo>
                  <a:pt x="0" y="6879321"/>
                </a:lnTo>
                <a:close/>
              </a:path>
            </a:pathLst>
          </a:cu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2286" y="2818957"/>
            <a:ext cx="4244462" cy="33707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1754" dirty="0"/>
              <a:t>Indeksy ESG mogą wpływać na dostęp firmy do kapitału.</a:t>
            </a:r>
          </a:p>
          <a:p>
            <a:pPr marL="0" indent="0">
              <a:buNone/>
            </a:pPr>
            <a:r>
              <a:rPr lang="pl-PL" sz="1754" dirty="0"/>
              <a:t>Przykład: Boeing został usunięty z DJSI po katastrofach 737 Max.</a:t>
            </a:r>
          </a:p>
          <a:p>
            <a:pPr marL="0" indent="0">
              <a:buNone/>
            </a:pPr>
            <a:r>
              <a:rPr lang="pl-PL" sz="1754" dirty="0"/>
              <a:t>Obecność w indeksie wzmacnia reputację i atrakcyjność dla inwestorów.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28051" y="1202943"/>
            <a:ext cx="4640540" cy="1428359"/>
          </a:xfrm>
        </p:spPr>
        <p:txBody>
          <a:bodyPr anchor="b">
            <a:normAutofit/>
          </a:bodyPr>
          <a:lstStyle/>
          <a:p>
            <a:r>
              <a:rPr lang="pl-PL" sz="3508" dirty="0" err="1"/>
              <a:t>Greenwashing</a:t>
            </a:r>
            <a:r>
              <a:rPr lang="pl-PL" sz="3508" dirty="0"/>
              <a:t> – ryzyko w raportowaniu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3156070-C830-CEF2-36CC-FF337772C81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5104" r="15548" b="-2"/>
          <a:stretch>
            <a:fillRect/>
          </a:stretch>
        </p:blipFill>
        <p:spPr>
          <a:xfrm>
            <a:off x="2" y="774157"/>
            <a:ext cx="5345905" cy="6012753"/>
          </a:xfrm>
          <a:custGeom>
            <a:avLst/>
            <a:gdLst/>
            <a:ahLst/>
            <a:cxnLst/>
            <a:rect l="l" t="t" r="r" b="b"/>
            <a:pathLst>
              <a:path w="6649908" h="6856413">
                <a:moveTo>
                  <a:pt x="0" y="0"/>
                </a:moveTo>
                <a:lnTo>
                  <a:pt x="6559859" y="0"/>
                </a:lnTo>
                <a:lnTo>
                  <a:pt x="6572145" y="79394"/>
                </a:lnTo>
                <a:cubicBezTo>
                  <a:pt x="6857782" y="2230562"/>
                  <a:pt x="6243159" y="4473353"/>
                  <a:pt x="6528796" y="6624522"/>
                </a:cubicBezTo>
                <a:lnTo>
                  <a:pt x="6564680" y="6856413"/>
                </a:lnTo>
                <a:lnTo>
                  <a:pt x="0" y="6856413"/>
                </a:lnTo>
                <a:close/>
              </a:path>
            </a:pathLst>
          </a:custGeom>
        </p:spPr>
      </p:pic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799DF6FB-1836-4872-CC7F-76A7FABB6BB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0114162"/>
              </p:ext>
            </p:extLst>
          </p:nvPr>
        </p:nvGraphicFramePr>
        <p:xfrm>
          <a:off x="5628052" y="3065657"/>
          <a:ext cx="4640540" cy="32910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2286" y="1092963"/>
            <a:ext cx="4244462" cy="1584922"/>
          </a:xfrm>
        </p:spPr>
        <p:txBody>
          <a:bodyPr>
            <a:normAutofit/>
          </a:bodyPr>
          <a:lstStyle/>
          <a:p>
            <a:r>
              <a:rPr lang="pl-PL" sz="3245" dirty="0"/>
              <a:t>Czy rankingi mierzą SD, czy tylko dobrze wyglądają?</a:t>
            </a:r>
          </a:p>
        </p:txBody>
      </p:sp>
      <p:pic>
        <p:nvPicPr>
          <p:cNvPr id="5" name="Picture 4" descr="Liczby z giełdy na wyświetlaczu cyfrowym">
            <a:extLst>
              <a:ext uri="{FF2B5EF4-FFF2-40B4-BE49-F238E27FC236}">
                <a16:creationId xmlns:a16="http://schemas.microsoft.com/office/drawing/2014/main" id="{D6D6DC8F-26F6-1825-8A90-EC8DEB6386C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5800" r="12247" b="-1"/>
          <a:stretch>
            <a:fillRect/>
          </a:stretch>
        </p:blipFill>
        <p:spPr>
          <a:xfrm>
            <a:off x="18" y="772773"/>
            <a:ext cx="5363927" cy="6014136"/>
          </a:xfrm>
          <a:custGeom>
            <a:avLst/>
            <a:gdLst/>
            <a:ahLst/>
            <a:cxnLst/>
            <a:rect l="l" t="t" r="r" b="b"/>
            <a:pathLst>
              <a:path w="6116569" h="6879321">
                <a:moveTo>
                  <a:pt x="0" y="0"/>
                </a:moveTo>
                <a:lnTo>
                  <a:pt x="2935851" y="0"/>
                </a:lnTo>
                <a:cubicBezTo>
                  <a:pt x="3035710" y="10660"/>
                  <a:pt x="3138421" y="17767"/>
                  <a:pt x="3238280" y="31980"/>
                </a:cubicBezTo>
                <a:cubicBezTo>
                  <a:pt x="3817462" y="106602"/>
                  <a:pt x="3127009" y="277163"/>
                  <a:pt x="3660541" y="550772"/>
                </a:cubicBezTo>
                <a:cubicBezTo>
                  <a:pt x="3706191" y="575645"/>
                  <a:pt x="3757546" y="579199"/>
                  <a:pt x="3808902" y="589860"/>
                </a:cubicBezTo>
                <a:cubicBezTo>
                  <a:pt x="4008620" y="625393"/>
                  <a:pt x="4211192" y="618286"/>
                  <a:pt x="4413762" y="625393"/>
                </a:cubicBezTo>
                <a:cubicBezTo>
                  <a:pt x="4465118" y="628946"/>
                  <a:pt x="4525033" y="625393"/>
                  <a:pt x="4567830" y="721333"/>
                </a:cubicBezTo>
                <a:cubicBezTo>
                  <a:pt x="4425175" y="724888"/>
                  <a:pt x="4305344" y="731994"/>
                  <a:pt x="4171247" y="792401"/>
                </a:cubicBezTo>
                <a:cubicBezTo>
                  <a:pt x="4239722" y="859916"/>
                  <a:pt x="4322462" y="795955"/>
                  <a:pt x="4376671" y="842148"/>
                </a:cubicBezTo>
                <a:cubicBezTo>
                  <a:pt x="4428027" y="888342"/>
                  <a:pt x="4470824" y="891896"/>
                  <a:pt x="4527887" y="813722"/>
                </a:cubicBezTo>
                <a:cubicBezTo>
                  <a:pt x="4556417" y="774634"/>
                  <a:pt x="4604920" y="778187"/>
                  <a:pt x="4633452" y="799508"/>
                </a:cubicBezTo>
                <a:cubicBezTo>
                  <a:pt x="4781813" y="913216"/>
                  <a:pt x="4778960" y="909662"/>
                  <a:pt x="4947293" y="870576"/>
                </a:cubicBezTo>
                <a:cubicBezTo>
                  <a:pt x="5055712" y="845701"/>
                  <a:pt x="5166983" y="806615"/>
                  <a:pt x="5263988" y="820828"/>
                </a:cubicBezTo>
                <a:cubicBezTo>
                  <a:pt x="5275401" y="867022"/>
                  <a:pt x="5263988" y="888342"/>
                  <a:pt x="5249723" y="895449"/>
                </a:cubicBezTo>
                <a:cubicBezTo>
                  <a:pt x="5021475" y="1005604"/>
                  <a:pt x="4975825" y="1122864"/>
                  <a:pt x="4744723" y="1197485"/>
                </a:cubicBezTo>
                <a:cubicBezTo>
                  <a:pt x="4724751" y="1268552"/>
                  <a:pt x="4807491" y="1275660"/>
                  <a:pt x="4767548" y="1346727"/>
                </a:cubicBezTo>
                <a:cubicBezTo>
                  <a:pt x="4693367" y="1407134"/>
                  <a:pt x="4610627" y="1346727"/>
                  <a:pt x="4539299" y="1421348"/>
                </a:cubicBezTo>
                <a:cubicBezTo>
                  <a:pt x="4550712" y="1471094"/>
                  <a:pt x="4610627" y="1432008"/>
                  <a:pt x="4607773" y="1485309"/>
                </a:cubicBezTo>
                <a:cubicBezTo>
                  <a:pt x="4604920" y="1517288"/>
                  <a:pt x="4593508" y="1527948"/>
                  <a:pt x="4579242" y="1535055"/>
                </a:cubicBezTo>
                <a:cubicBezTo>
                  <a:pt x="4776107" y="1538608"/>
                  <a:pt x="5383820" y="1574142"/>
                  <a:pt x="5278255" y="1609676"/>
                </a:cubicBezTo>
                <a:cubicBezTo>
                  <a:pt x="5418057" y="1698511"/>
                  <a:pt x="5623481" y="1609676"/>
                  <a:pt x="5771843" y="1630997"/>
                </a:cubicBezTo>
                <a:cubicBezTo>
                  <a:pt x="5925911" y="1652316"/>
                  <a:pt x="6171278" y="1719830"/>
                  <a:pt x="6105656" y="1748257"/>
                </a:cubicBezTo>
                <a:cubicBezTo>
                  <a:pt x="6031475" y="1780238"/>
                  <a:pt x="5766136" y="2146235"/>
                  <a:pt x="5691955" y="2167555"/>
                </a:cubicBezTo>
                <a:cubicBezTo>
                  <a:pt x="5606362" y="2188875"/>
                  <a:pt x="5589243" y="2217302"/>
                  <a:pt x="5475118" y="2348776"/>
                </a:cubicBezTo>
                <a:cubicBezTo>
                  <a:pt x="5398085" y="2437610"/>
                  <a:pt x="5709074" y="2238623"/>
                  <a:pt x="5826051" y="2291922"/>
                </a:cubicBezTo>
                <a:cubicBezTo>
                  <a:pt x="5868848" y="2309690"/>
                  <a:pt x="5552153" y="2554872"/>
                  <a:pt x="5552153" y="2597513"/>
                </a:cubicBezTo>
                <a:cubicBezTo>
                  <a:pt x="5549300" y="2640153"/>
                  <a:pt x="5577831" y="2647260"/>
                  <a:pt x="5603508" y="2647260"/>
                </a:cubicBezTo>
                <a:cubicBezTo>
                  <a:pt x="5660571" y="2647260"/>
                  <a:pt x="5640599" y="2686346"/>
                  <a:pt x="5700515" y="2679240"/>
                </a:cubicBezTo>
                <a:cubicBezTo>
                  <a:pt x="5523622" y="2800055"/>
                  <a:pt x="5418057" y="2778734"/>
                  <a:pt x="5246870" y="2888889"/>
                </a:cubicBezTo>
                <a:cubicBezTo>
                  <a:pt x="5164130" y="2942189"/>
                  <a:pt x="4921615" y="3119857"/>
                  <a:pt x="4836022" y="3169605"/>
                </a:cubicBezTo>
                <a:cubicBezTo>
                  <a:pt x="4801785" y="3187371"/>
                  <a:pt x="4758988" y="3173158"/>
                  <a:pt x="4736163" y="3233565"/>
                </a:cubicBezTo>
                <a:cubicBezTo>
                  <a:pt x="4770400" y="3279759"/>
                  <a:pt x="4816050" y="3254885"/>
                  <a:pt x="4853141" y="3233565"/>
                </a:cubicBezTo>
                <a:cubicBezTo>
                  <a:pt x="4944440" y="3176711"/>
                  <a:pt x="4935881" y="3190925"/>
                  <a:pt x="4944440" y="3226459"/>
                </a:cubicBezTo>
                <a:cubicBezTo>
                  <a:pt x="4972972" y="3350827"/>
                  <a:pt x="5044300" y="3308186"/>
                  <a:pt x="5109921" y="3283313"/>
                </a:cubicBezTo>
                <a:cubicBezTo>
                  <a:pt x="5303932" y="3208692"/>
                  <a:pt x="5500797" y="3215799"/>
                  <a:pt x="5694809" y="3141178"/>
                </a:cubicBezTo>
                <a:cubicBezTo>
                  <a:pt x="5714781" y="3134070"/>
                  <a:pt x="5612068" y="3283313"/>
                  <a:pt x="5566419" y="3301079"/>
                </a:cubicBezTo>
                <a:cubicBezTo>
                  <a:pt x="5515063" y="3322399"/>
                  <a:pt x="5452294" y="3311739"/>
                  <a:pt x="5415203" y="3397020"/>
                </a:cubicBezTo>
                <a:cubicBezTo>
                  <a:pt x="5477972" y="3414787"/>
                  <a:pt x="5552153" y="3372147"/>
                  <a:pt x="5612068" y="3432554"/>
                </a:cubicBezTo>
                <a:cubicBezTo>
                  <a:pt x="5469413" y="3528494"/>
                  <a:pt x="5329610" y="3535601"/>
                  <a:pt x="5206927" y="3599562"/>
                </a:cubicBezTo>
                <a:cubicBezTo>
                  <a:pt x="5192661" y="3706163"/>
                  <a:pt x="5272548" y="3663523"/>
                  <a:pt x="5301079" y="3723930"/>
                </a:cubicBezTo>
                <a:cubicBezTo>
                  <a:pt x="5072830" y="3844745"/>
                  <a:pt x="4564977" y="4232062"/>
                  <a:pt x="4507915" y="4306683"/>
                </a:cubicBezTo>
                <a:cubicBezTo>
                  <a:pt x="4390937" y="4463031"/>
                  <a:pt x="3900202" y="4562525"/>
                  <a:pt x="3982942" y="4587399"/>
                </a:cubicBezTo>
                <a:cubicBezTo>
                  <a:pt x="4051417" y="4608719"/>
                  <a:pt x="4119891" y="4587399"/>
                  <a:pt x="4185513" y="4541205"/>
                </a:cubicBezTo>
                <a:cubicBezTo>
                  <a:pt x="4291078" y="4466584"/>
                  <a:pt x="5010062" y="4523438"/>
                  <a:pt x="5212633" y="4455924"/>
                </a:cubicBezTo>
                <a:cubicBezTo>
                  <a:pt x="5241164" y="4445264"/>
                  <a:pt x="5283960" y="4409730"/>
                  <a:pt x="5312492" y="4473691"/>
                </a:cubicBezTo>
                <a:cubicBezTo>
                  <a:pt x="5098508" y="4704659"/>
                  <a:pt x="4833169" y="4654913"/>
                  <a:pt x="4596361" y="4818368"/>
                </a:cubicBezTo>
                <a:cubicBezTo>
                  <a:pt x="4684807" y="4917861"/>
                  <a:pt x="4776107" y="4907202"/>
                  <a:pt x="4873113" y="4885882"/>
                </a:cubicBezTo>
                <a:cubicBezTo>
                  <a:pt x="4895938" y="4878775"/>
                  <a:pt x="4930175" y="4871668"/>
                  <a:pt x="4935881" y="4914309"/>
                </a:cubicBezTo>
                <a:cubicBezTo>
                  <a:pt x="4941587" y="4967609"/>
                  <a:pt x="4898790" y="4978270"/>
                  <a:pt x="4873113" y="5003143"/>
                </a:cubicBezTo>
                <a:cubicBezTo>
                  <a:pt x="4833169" y="5038676"/>
                  <a:pt x="4773254" y="4999590"/>
                  <a:pt x="4721898" y="5095530"/>
                </a:cubicBezTo>
                <a:cubicBezTo>
                  <a:pt x="4873113" y="5067104"/>
                  <a:pt x="4998650" y="5020910"/>
                  <a:pt x="5132745" y="4949842"/>
                </a:cubicBezTo>
                <a:cubicBezTo>
                  <a:pt x="5121333" y="5006696"/>
                  <a:pt x="5081390" y="5035123"/>
                  <a:pt x="5101362" y="5081317"/>
                </a:cubicBezTo>
                <a:cubicBezTo>
                  <a:pt x="5118480" y="5116850"/>
                  <a:pt x="5164130" y="5131063"/>
                  <a:pt x="5138452" y="5198578"/>
                </a:cubicBezTo>
                <a:cubicBezTo>
                  <a:pt x="5067125" y="5273199"/>
                  <a:pt x="4967265" y="5258986"/>
                  <a:pt x="4904497" y="5362033"/>
                </a:cubicBezTo>
                <a:cubicBezTo>
                  <a:pt x="4818903" y="5507721"/>
                  <a:pt x="4684807" y="5564575"/>
                  <a:pt x="4579242" y="5674729"/>
                </a:cubicBezTo>
                <a:cubicBezTo>
                  <a:pt x="4545005" y="5713816"/>
                  <a:pt x="4313903" y="5841738"/>
                  <a:pt x="4253988" y="5884379"/>
                </a:cubicBezTo>
                <a:cubicBezTo>
                  <a:pt x="4168395" y="5944786"/>
                  <a:pt x="4071389" y="5966106"/>
                  <a:pt x="3985795" y="6069153"/>
                </a:cubicBezTo>
                <a:cubicBezTo>
                  <a:pt x="4065682" y="6086921"/>
                  <a:pt x="4134157" y="5990979"/>
                  <a:pt x="4231163" y="6030066"/>
                </a:cubicBezTo>
                <a:cubicBezTo>
                  <a:pt x="4074242" y="6133114"/>
                  <a:pt x="3931586" y="6182861"/>
                  <a:pt x="3814609" y="6317889"/>
                </a:cubicBezTo>
                <a:cubicBezTo>
                  <a:pt x="3800343" y="6335656"/>
                  <a:pt x="3771812" y="6332102"/>
                  <a:pt x="3751840" y="6339209"/>
                </a:cubicBezTo>
                <a:cubicBezTo>
                  <a:pt x="3529298" y="6406723"/>
                  <a:pt x="3309608" y="6467130"/>
                  <a:pt x="3089919" y="6563071"/>
                </a:cubicBezTo>
                <a:cubicBezTo>
                  <a:pt x="3041416" y="6584392"/>
                  <a:pt x="2955823" y="6595052"/>
                  <a:pt x="2961529" y="6662566"/>
                </a:cubicBezTo>
                <a:cubicBezTo>
                  <a:pt x="2972941" y="6765613"/>
                  <a:pt x="3055681" y="6687439"/>
                  <a:pt x="3107038" y="6673226"/>
                </a:cubicBezTo>
                <a:cubicBezTo>
                  <a:pt x="3269664" y="6634138"/>
                  <a:pt x="3432292" y="6570178"/>
                  <a:pt x="3594919" y="6591499"/>
                </a:cubicBezTo>
                <a:cubicBezTo>
                  <a:pt x="3483648" y="6637693"/>
                  <a:pt x="3372376" y="6680332"/>
                  <a:pt x="3261106" y="6726527"/>
                </a:cubicBezTo>
                <a:cubicBezTo>
                  <a:pt x="3386642" y="6705206"/>
                  <a:pt x="3495061" y="6786934"/>
                  <a:pt x="3620597" y="6740740"/>
                </a:cubicBezTo>
                <a:cubicBezTo>
                  <a:pt x="3660541" y="6726527"/>
                  <a:pt x="3700484" y="6765613"/>
                  <a:pt x="3703337" y="6826020"/>
                </a:cubicBezTo>
                <a:cubicBezTo>
                  <a:pt x="3706191" y="6847340"/>
                  <a:pt x="3700484" y="6865108"/>
                  <a:pt x="3689072" y="6879321"/>
                </a:cubicBezTo>
                <a:lnTo>
                  <a:pt x="0" y="6879321"/>
                </a:lnTo>
                <a:close/>
              </a:path>
            </a:pathLst>
          </a:cu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2286" y="3076396"/>
            <a:ext cx="4244462" cy="3583761"/>
          </a:xfrm>
        </p:spPr>
        <p:txBody>
          <a:bodyPr>
            <a:normAutofit/>
          </a:bodyPr>
          <a:lstStyle/>
          <a:p>
            <a:r>
              <a:rPr lang="pl-PL" sz="1754" dirty="0"/>
              <a:t>Czy wysokie miejsce w rankingu ESG oznacza faktyczny pozytywny wpływ?</a:t>
            </a:r>
          </a:p>
          <a:p>
            <a:r>
              <a:rPr lang="pl-PL" sz="1754" dirty="0"/>
              <a:t>Czy stosowane wskaźniki są trafne i transparentne?</a:t>
            </a:r>
          </a:p>
          <a:p>
            <a:r>
              <a:rPr lang="pl-PL" sz="1754" dirty="0"/>
              <a:t>Czy firmy nie wykorzystują rankingów jedynie PR-owo?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B6D68DF-7E4A-4E62-A6EF-15A3987CBB8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6348" r="26391" b="-1"/>
          <a:stretch>
            <a:fillRect/>
          </a:stretch>
        </p:blipFill>
        <p:spPr>
          <a:xfrm>
            <a:off x="-6460" y="772773"/>
            <a:ext cx="4258126" cy="6014136"/>
          </a:xfrm>
          <a:custGeom>
            <a:avLst/>
            <a:gdLst/>
            <a:ahLst/>
            <a:cxnLst/>
            <a:rect l="l" t="t" r="r" b="b"/>
            <a:pathLst>
              <a:path w="4636517" h="6858000">
                <a:moveTo>
                  <a:pt x="0" y="0"/>
                </a:moveTo>
                <a:lnTo>
                  <a:pt x="4636517" y="0"/>
                </a:lnTo>
                <a:lnTo>
                  <a:pt x="463651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10048" y="1130550"/>
            <a:ext cx="5017473" cy="1162457"/>
          </a:xfrm>
        </p:spPr>
        <p:txBody>
          <a:bodyPr>
            <a:normAutofit fontScale="90000"/>
          </a:bodyPr>
          <a:lstStyle/>
          <a:p>
            <a:r>
              <a:rPr lang="pl-PL" sz="2982" dirty="0"/>
              <a:t>ESG jako część sprawozdawczości finansowej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8C4DD592-612D-38FC-61C6-626065C8921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10696161"/>
              </p:ext>
            </p:extLst>
          </p:nvPr>
        </p:nvGraphicFramePr>
        <p:xfrm>
          <a:off x="5110048" y="2411340"/>
          <a:ext cx="5017473" cy="38159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Niestandardowy 8">
      <a:dk1>
        <a:srgbClr val="000000"/>
      </a:dk1>
      <a:lt1>
        <a:srgbClr val="FFFFFF"/>
      </a:lt1>
      <a:dk2>
        <a:srgbClr val="002073"/>
      </a:dk2>
      <a:lt2>
        <a:srgbClr val="FFFFFF"/>
      </a:lt2>
      <a:accent1>
        <a:srgbClr val="003399"/>
      </a:accent1>
      <a:accent2>
        <a:srgbClr val="A6D3FF"/>
      </a:accent2>
      <a:accent3>
        <a:srgbClr val="FFD618"/>
      </a:accent3>
      <a:accent4>
        <a:srgbClr val="0051B0"/>
      </a:accent4>
      <a:accent5>
        <a:srgbClr val="6BB1E2"/>
      </a:accent5>
      <a:accent6>
        <a:srgbClr val="FFE60B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436F5452-C95B-4D43-A1C6-1CA5BE69C951}" vid="{ABE25C27-1E66-47F3-AA86-B88226738C33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Prezentacja z numerem strony</Template>
  <TotalTime>180</TotalTime>
  <Words>456</Words>
  <Application>Microsoft Office PowerPoint</Application>
  <PresentationFormat>Niestandardowy</PresentationFormat>
  <Paragraphs>40</Paragraphs>
  <Slides>10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10</vt:i4>
      </vt:variant>
    </vt:vector>
  </HeadingPairs>
  <TitlesOfParts>
    <vt:vector size="14" baseType="lpstr">
      <vt:lpstr>Arial</vt:lpstr>
      <vt:lpstr>Calibri</vt:lpstr>
      <vt:lpstr>Open Sans</vt:lpstr>
      <vt:lpstr>Motyw pakietu Office</vt:lpstr>
      <vt:lpstr>Tytuł prezentacji: Narzędzia raportowania zrównoważonego rozwoju  Opracował: Przemysław Żukiewicz na podstawie scenariusza Marty Mędrak</vt:lpstr>
      <vt:lpstr>Narzędzia raportowania zrównoważonego rozwoju</vt:lpstr>
      <vt:lpstr>Dlaczego raportowanie ESG jest ważne?</vt:lpstr>
      <vt:lpstr>Rodzaje narzędzi raportowania ESG</vt:lpstr>
      <vt:lpstr>Przykłady raportu ESG – IKEA / Orlen</vt:lpstr>
      <vt:lpstr>Jak indeksy ESG wpływają na inwestycje?</vt:lpstr>
      <vt:lpstr>Greenwashing – ryzyko w raportowaniu</vt:lpstr>
      <vt:lpstr>Czy rankingi mierzą SD, czy tylko dobrze wyglądają?</vt:lpstr>
      <vt:lpstr>ESG jako część sprawozdawczości finansowej</vt:lpstr>
      <vt:lpstr>Zadanie: znajdź i oceń raport ESG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Sowiński Piotr</dc:creator>
  <cp:lastModifiedBy>Przemysław Żukiewicz</cp:lastModifiedBy>
  <cp:revision>14</cp:revision>
  <dcterms:created xsi:type="dcterms:W3CDTF">2022-06-22T09:40:44Z</dcterms:created>
  <dcterms:modified xsi:type="dcterms:W3CDTF">2025-07-07T04:55:42Z</dcterms:modified>
</cp:coreProperties>
</file>